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693" r:id="rId2"/>
    <p:sldId id="2147" r:id="rId3"/>
    <p:sldId id="2148" r:id="rId4"/>
    <p:sldId id="2149" r:id="rId5"/>
    <p:sldId id="2150" r:id="rId6"/>
    <p:sldId id="2100" r:id="rId7"/>
    <p:sldId id="631" r:id="rId8"/>
    <p:sldId id="641" r:id="rId9"/>
    <p:sldId id="531" r:id="rId10"/>
    <p:sldId id="284" r:id="rId11"/>
    <p:sldId id="2143" r:id="rId12"/>
    <p:sldId id="2145" r:id="rId13"/>
    <p:sldId id="280" r:id="rId14"/>
    <p:sldId id="605" r:id="rId15"/>
    <p:sldId id="677" r:id="rId16"/>
    <p:sldId id="267" r:id="rId17"/>
    <p:sldId id="268" r:id="rId18"/>
    <p:sldId id="596" r:id="rId19"/>
    <p:sldId id="583" r:id="rId20"/>
    <p:sldId id="756" r:id="rId21"/>
    <p:sldId id="626" r:id="rId22"/>
    <p:sldId id="607" r:id="rId23"/>
    <p:sldId id="608" r:id="rId24"/>
    <p:sldId id="610" r:id="rId25"/>
    <p:sldId id="611" r:id="rId26"/>
    <p:sldId id="274" r:id="rId27"/>
    <p:sldId id="275" r:id="rId28"/>
    <p:sldId id="277" r:id="rId29"/>
    <p:sldId id="278" r:id="rId30"/>
    <p:sldId id="281" r:id="rId31"/>
    <p:sldId id="2152" r:id="rId32"/>
    <p:sldId id="215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4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9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3DAC3-D407-FD4F-9DD5-6966C467DBF7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746C-F8F3-634B-8811-4996C780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9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0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9C2BBD-E713-4FCC-B0DE-6F1E4EC014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4DCE-2242-4683-A339-637703F48BB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D3DF-16B8-4F31-93B1-8DC4C0FB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9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4DCE-2242-4683-A339-637703F48BB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D3DF-16B8-4F31-93B1-8DC4C0FB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7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4DCE-2242-4683-A339-637703F48BB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D3DF-16B8-4F31-93B1-8DC4C0FB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4DCE-2242-4683-A339-637703F48BB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D3DF-16B8-4F31-93B1-8DC4C0FB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0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4DCE-2242-4683-A339-637703F48BB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D3DF-16B8-4F31-93B1-8DC4C0FB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7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4DCE-2242-4683-A339-637703F48BB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D3DF-16B8-4F31-93B1-8DC4C0FB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0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4DCE-2242-4683-A339-637703F48BB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D3DF-16B8-4F31-93B1-8DC4C0FB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4DCE-2242-4683-A339-637703F48BB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D3DF-16B8-4F31-93B1-8DC4C0FB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4DCE-2242-4683-A339-637703F48BB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D3DF-16B8-4F31-93B1-8DC4C0FB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4DCE-2242-4683-A339-637703F48BB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D3DF-16B8-4F31-93B1-8DC4C0FB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4DCE-2242-4683-A339-637703F48BB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D3DF-16B8-4F31-93B1-8DC4C0FB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A4DCE-2242-4683-A339-637703F48BB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6D3DF-16B8-4F31-93B1-8DC4C0FB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4" descr="vector-graphics-design-background-hd-luxury-vector-wallpapers-4usky-of-vector-graphics-design-background-h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3500"/>
            <a:ext cx="121158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200" y="5746751"/>
            <a:ext cx="11910456" cy="1101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2412" y="5661026"/>
            <a:ext cx="9140826" cy="1196975"/>
          </a:xfrm>
        </p:spPr>
        <p:txBody>
          <a:bodyPr/>
          <a:lstStyle/>
          <a:p>
            <a:r>
              <a:rPr lang="id-ID" sz="2800" b="1" dirty="0">
                <a:solidFill>
                  <a:schemeClr val="bg1"/>
                </a:solidFill>
                <a:latin typeface="Calibri" charset="0"/>
              </a:rPr>
              <a:t>Sutrisno        WA 081222661914</a:t>
            </a:r>
          </a:p>
          <a:p>
            <a:r>
              <a:rPr lang="id-ID" b="1" dirty="0">
                <a:solidFill>
                  <a:schemeClr val="bg1"/>
                </a:solidFill>
                <a:latin typeface="Calibri" charset="0"/>
              </a:rPr>
              <a:t>DOSEN FITK UIN SUNAN KALIJAGA YOGYAKARTA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3657" y="1"/>
            <a:ext cx="9280872" cy="233838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  <a:latin typeface="+mn-lt"/>
              </a:rPr>
              <a:t>KURIKULUM MERDEKA BELAJAR: TINJAUAN FILOSOFIS DAN IMPLEMENTATIF PADA PT </a:t>
            </a:r>
            <a:endParaRPr lang="en-US" sz="4400" b="1" dirty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cs typeface="Arial Unicode MS" charset="0"/>
            </a:endParaRPr>
          </a:p>
        </p:txBody>
      </p:sp>
      <p:pic>
        <p:nvPicPr>
          <p:cNvPr id="26629" name="Picture 13" descr="flag-map-of-indones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3" y="2633663"/>
            <a:ext cx="7053943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F86F86-8D5B-824B-AC14-28C14D8796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81"/>
          <a:stretch/>
        </p:blipFill>
        <p:spPr>
          <a:xfrm>
            <a:off x="1081768" y="2362883"/>
            <a:ext cx="3528392" cy="33410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9" descr="Description: logo kementerian agama gambar logo depag png 7672">
            <a:extLst>
              <a:ext uri="{FF2B5EF4-FFF2-40B4-BE49-F238E27FC236}">
                <a16:creationId xmlns:a16="http://schemas.microsoft.com/office/drawing/2014/main" id="{4AC3A677-12BE-D042-B288-2765803D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3" y="167345"/>
            <a:ext cx="2494312" cy="223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233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E7FD31-B610-45B5-BB12-8768E78FC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7" t="26988" r="25235" b="28675"/>
          <a:stretch/>
        </p:blipFill>
        <p:spPr>
          <a:xfrm>
            <a:off x="217714" y="174171"/>
            <a:ext cx="11800115" cy="654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4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1F78-A698-1549-8DF2-74EDE411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Outcome Based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3486-6331-7343-9AA4-D1BC74494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7" y="1338943"/>
            <a:ext cx="9862457" cy="4787221"/>
          </a:xfrm>
        </p:spPr>
        <p:txBody>
          <a:bodyPr/>
          <a:lstStyle/>
          <a:p>
            <a:r>
              <a:rPr lang="en-US" sz="2400" b="1" dirty="0"/>
              <a:t>Starting with a </a:t>
            </a:r>
            <a:r>
              <a:rPr lang="en-US" sz="2400" b="1" dirty="0">
                <a:solidFill>
                  <a:srgbClr val="0070C0"/>
                </a:solidFill>
              </a:rPr>
              <a:t>clear picture </a:t>
            </a:r>
            <a:r>
              <a:rPr lang="en-US" sz="2400" b="1" dirty="0"/>
              <a:t>of what is important for students to be able to do</a:t>
            </a:r>
          </a:p>
          <a:p>
            <a:r>
              <a:rPr lang="en-US" sz="2400" b="1" dirty="0"/>
              <a:t>Then organizing the curriculum, delivery and assessment to make sure learning happens and </a:t>
            </a:r>
            <a:r>
              <a:rPr lang="en-US" sz="2400" b="1" dirty="0">
                <a:solidFill>
                  <a:srgbClr val="0070C0"/>
                </a:solidFill>
              </a:rPr>
              <a:t>Student Outcomes achieved</a:t>
            </a:r>
          </a:p>
          <a:p>
            <a:r>
              <a:rPr lang="en-US" sz="2400" b="1" dirty="0"/>
              <a:t>OBE is the education process that focused at </a:t>
            </a:r>
            <a:r>
              <a:rPr lang="en-US" sz="2400" b="1" dirty="0">
                <a:solidFill>
                  <a:srgbClr val="0070C0"/>
                </a:solidFill>
              </a:rPr>
              <a:t>achieving the certain specified concrete outcome</a:t>
            </a:r>
            <a:r>
              <a:rPr lang="en-US" sz="2400" b="1" dirty="0"/>
              <a:t> (knowledge, skill, behavior/attitude)</a:t>
            </a:r>
          </a:p>
          <a:p>
            <a:r>
              <a:rPr lang="en-US" sz="2400" b="1" dirty="0"/>
              <a:t>OBE is the process that involves the restructuring of curriculum, assessment and reporting practices in education </a:t>
            </a:r>
            <a:r>
              <a:rPr lang="en-US" sz="2400" b="1" dirty="0">
                <a:solidFill>
                  <a:srgbClr val="0070C0"/>
                </a:solidFill>
              </a:rPr>
              <a:t>to reflect the achievement of high order learning and mastery </a:t>
            </a:r>
            <a:r>
              <a:rPr lang="en-US" sz="2400" b="1" dirty="0"/>
              <a:t>rather than accumulation of course credits</a:t>
            </a:r>
          </a:p>
        </p:txBody>
      </p:sp>
    </p:spTree>
    <p:extLst>
      <p:ext uri="{BB962C8B-B14F-4D97-AF65-F5344CB8AC3E}">
        <p14:creationId xmlns:p14="http://schemas.microsoft.com/office/powerpoint/2010/main" val="18220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CF84-EFF1-A442-AFC3-395B2DCF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74638"/>
            <a:ext cx="9394371" cy="56207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OUTCOME BASED CURRICULUM OF PAI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046BCC-B28A-4B4B-AF54-9A1D6C18C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296247"/>
              </p:ext>
            </p:extLst>
          </p:nvPr>
        </p:nvGraphicFramePr>
        <p:xfrm>
          <a:off x="674914" y="968829"/>
          <a:ext cx="10972800" cy="547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692">
                  <a:extLst>
                    <a:ext uri="{9D8B030D-6E8A-4147-A177-3AD203B41FA5}">
                      <a16:colId xmlns:a16="http://schemas.microsoft.com/office/drawing/2014/main" val="3721309729"/>
                    </a:ext>
                  </a:extLst>
                </a:gridCol>
                <a:gridCol w="2912351">
                  <a:extLst>
                    <a:ext uri="{9D8B030D-6E8A-4147-A177-3AD203B41FA5}">
                      <a16:colId xmlns:a16="http://schemas.microsoft.com/office/drawing/2014/main" val="4279695362"/>
                    </a:ext>
                  </a:extLst>
                </a:gridCol>
                <a:gridCol w="2639318">
                  <a:extLst>
                    <a:ext uri="{9D8B030D-6E8A-4147-A177-3AD203B41FA5}">
                      <a16:colId xmlns:a16="http://schemas.microsoft.com/office/drawing/2014/main" val="2153437418"/>
                    </a:ext>
                  </a:extLst>
                </a:gridCol>
                <a:gridCol w="3640439">
                  <a:extLst>
                    <a:ext uri="{9D8B030D-6E8A-4147-A177-3AD203B41FA5}">
                      <a16:colId xmlns:a16="http://schemas.microsoft.com/office/drawing/2014/main" val="980693261"/>
                    </a:ext>
                  </a:extLst>
                </a:gridCol>
              </a:tblGrid>
              <a:tr h="49224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PROFIL LULUSAN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701840"/>
                  </a:ext>
                </a:extLst>
              </a:tr>
              <a:tr h="1563379">
                <a:tc rowSpan="3">
                  <a:txBody>
                    <a:bodyPr/>
                    <a:lstStyle/>
                    <a:p>
                      <a:r>
                        <a:rPr lang="en-US" b="1" dirty="0" err="1"/>
                        <a:t>Unggul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kompeten</a:t>
                      </a:r>
                      <a:r>
                        <a:rPr lang="en-US" b="1" dirty="0"/>
                        <a:t>, dan </a:t>
                      </a:r>
                      <a:r>
                        <a:rPr lang="en-US" b="1" dirty="0" err="1"/>
                        <a:t>kompetitif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dalam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bidang</a:t>
                      </a:r>
                      <a:r>
                        <a:rPr lang="en-US" b="1" dirty="0"/>
                        <a:t> Pendidikan Agama Islam.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1. </a:t>
                      </a:r>
                      <a:r>
                        <a:rPr lang="en-US" b="1" dirty="0" err="1"/>
                        <a:t>Menyelenggarakan</a:t>
                      </a:r>
                      <a:r>
                        <a:rPr lang="en-US" b="1" dirty="0"/>
                        <a:t> Pendidikan di </a:t>
                      </a:r>
                      <a:r>
                        <a:rPr lang="en-US" b="1" dirty="0" err="1"/>
                        <a:t>bidang</a:t>
                      </a:r>
                      <a:r>
                        <a:rPr lang="en-US" b="1" dirty="0"/>
                        <a:t> PAI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Berperan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sebagai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pendidik</a:t>
                      </a:r>
                      <a:r>
                        <a:rPr lang="en-US" b="1" dirty="0"/>
                        <a:t> PAI di </a:t>
                      </a:r>
                      <a:r>
                        <a:rPr lang="en-US" b="1" dirty="0" err="1"/>
                        <a:t>sekolah</a:t>
                      </a:r>
                      <a:r>
                        <a:rPr lang="en-US" b="1" dirty="0"/>
                        <a:t> dan madrasah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Berhasil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mengamalkan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ilmu</a:t>
                      </a:r>
                      <a:r>
                        <a:rPr lang="en-US" b="1" dirty="0"/>
                        <a:t> Agama Islam: Al-Qur’an, Al-Hadis, </a:t>
                      </a:r>
                      <a:r>
                        <a:rPr lang="en-US" b="1" dirty="0" err="1"/>
                        <a:t>Keimanan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Keislaman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Akhlak</a:t>
                      </a:r>
                      <a:r>
                        <a:rPr lang="en-US" b="1" dirty="0"/>
                        <a:t>, dan SKI.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4367"/>
                  </a:ext>
                </a:extLst>
              </a:tr>
              <a:tr h="18565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2. </a:t>
                      </a:r>
                      <a:r>
                        <a:rPr lang="en-US" b="1" dirty="0" err="1"/>
                        <a:t>Menyelenggarakan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riset</a:t>
                      </a:r>
                      <a:r>
                        <a:rPr lang="en-US" b="1" dirty="0"/>
                        <a:t> dan </a:t>
                      </a:r>
                      <a:r>
                        <a:rPr lang="en-US" b="1" dirty="0" err="1"/>
                        <a:t>publikasi</a:t>
                      </a:r>
                      <a:r>
                        <a:rPr lang="en-US" b="1" dirty="0"/>
                        <a:t> di </a:t>
                      </a:r>
                      <a:r>
                        <a:rPr lang="en-US" b="1" dirty="0" err="1"/>
                        <a:t>bidang</a:t>
                      </a:r>
                      <a:r>
                        <a:rPr lang="en-US" b="1" dirty="0"/>
                        <a:t> PAI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Berperan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sebagai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peneliti</a:t>
                      </a:r>
                      <a:r>
                        <a:rPr lang="en-US" b="1" dirty="0"/>
                        <a:t> di </a:t>
                      </a:r>
                      <a:r>
                        <a:rPr lang="en-US" b="1" dirty="0" err="1"/>
                        <a:t>bidang</a:t>
                      </a:r>
                      <a:r>
                        <a:rPr lang="en-US" b="1" dirty="0"/>
                        <a:t> PAI dan </a:t>
                      </a:r>
                      <a:r>
                        <a:rPr lang="en-US" b="1" dirty="0" err="1"/>
                        <a:t>mempublikasikan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hasilnya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Mampu </a:t>
                      </a:r>
                      <a:r>
                        <a:rPr lang="en-US" b="1" dirty="0" err="1"/>
                        <a:t>melakukan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penelitian</a:t>
                      </a:r>
                      <a:r>
                        <a:rPr lang="en-US" b="1" dirty="0"/>
                        <a:t> di </a:t>
                      </a:r>
                      <a:r>
                        <a:rPr lang="en-US" b="1" dirty="0" err="1"/>
                        <a:t>bidang</a:t>
                      </a:r>
                      <a:r>
                        <a:rPr lang="en-US" b="1" dirty="0"/>
                        <a:t> PAI (Al-Qur’an, Al-Hadis, </a:t>
                      </a:r>
                      <a:r>
                        <a:rPr lang="en-US" b="1" dirty="0" err="1"/>
                        <a:t>Keimanan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Keislaman</a:t>
                      </a:r>
                      <a:r>
                        <a:rPr lang="en-US" b="1" dirty="0"/>
                        <a:t>, </a:t>
                      </a:r>
                      <a:r>
                        <a:rPr lang="en-US" b="1" dirty="0" err="1"/>
                        <a:t>Akhlak</a:t>
                      </a:r>
                      <a:r>
                        <a:rPr lang="en-US" b="1" dirty="0"/>
                        <a:t>, dan SKI) </a:t>
                      </a:r>
                      <a:r>
                        <a:rPr lang="en-US" b="1" dirty="0" err="1"/>
                        <a:t>dengan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pendekatan</a:t>
                      </a:r>
                      <a:r>
                        <a:rPr lang="en-US" b="1" dirty="0"/>
                        <a:t> </a:t>
                      </a: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inter </a:t>
                      </a:r>
                      <a:r>
                        <a:rPr lang="en-US" sz="1800" b="1" dirty="0" err="1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+mn-lt"/>
                          <a:ea typeface="Calibri"/>
                          <a:cs typeface="Times New Roman"/>
                        </a:rPr>
                        <a:t>multidisipliner</a:t>
                      </a: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b="1" dirty="0"/>
                        <a:t>kemudian </a:t>
                      </a:r>
                      <a:r>
                        <a:rPr lang="en-US" b="1" dirty="0" err="1"/>
                        <a:t>mempublikasikan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hasilnya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99939"/>
                  </a:ext>
                </a:extLst>
              </a:tr>
              <a:tr h="15633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3. </a:t>
                      </a:r>
                      <a:r>
                        <a:rPr lang="en-US" b="1" dirty="0" err="1"/>
                        <a:t>Menyelenggarakan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kegiatan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pengabdian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kepada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masyarakat</a:t>
                      </a:r>
                      <a:r>
                        <a:rPr lang="en-US" b="1" dirty="0"/>
                        <a:t> yang </a:t>
                      </a:r>
                      <a:r>
                        <a:rPr lang="en-US" b="1" dirty="0" err="1"/>
                        <a:t>relevan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dengan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keilmuan</a:t>
                      </a:r>
                      <a:r>
                        <a:rPr lang="en-US" b="1" dirty="0"/>
                        <a:t> PAI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Berperan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sebagai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pengembang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sumber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belajar</a:t>
                      </a:r>
                      <a:r>
                        <a:rPr lang="en-US" b="1" dirty="0"/>
                        <a:t> PAI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Berhasil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mengabdikan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sumber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belajar</a:t>
                      </a:r>
                      <a:r>
                        <a:rPr lang="en-US" b="1" dirty="0"/>
                        <a:t> PAI digital </a:t>
                      </a:r>
                      <a:r>
                        <a:rPr lang="en-US" b="1" dirty="0" err="1"/>
                        <a:t>kepada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masyarakat</a:t>
                      </a:r>
                      <a:r>
                        <a:rPr lang="en-US" b="1" dirty="0"/>
                        <a:t> (</a:t>
                      </a:r>
                      <a:r>
                        <a:rPr lang="en-US" b="1" dirty="0" err="1"/>
                        <a:t>Sekolah</a:t>
                      </a:r>
                      <a:r>
                        <a:rPr lang="en-US" b="1" dirty="0"/>
                        <a:t> dan Madrasah).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830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47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E87778D-166E-C844-BF20-7EEB2AA0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b="1" dirty="0">
                <a:solidFill>
                  <a:srgbClr val="FF0000"/>
                </a:solidFill>
                <a:latin typeface="+mn-lt"/>
              </a:rPr>
              <a:t>Kesesuaian Bidang</a:t>
            </a:r>
            <a:endParaRPr lang="id-ID" altLang="en-US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7C5012E-C2F8-A644-AEE3-BB54EB794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2057401"/>
            <a:ext cx="9187543" cy="4073525"/>
          </a:xfrm>
        </p:spPr>
        <p:txBody>
          <a:bodyPr/>
          <a:lstStyle/>
          <a:p>
            <a:pPr marL="590550" indent="-590550">
              <a:buNone/>
            </a:pPr>
            <a:r>
              <a:rPr lang="id-ID" altLang="en-US" b="1" dirty="0">
                <a:solidFill>
                  <a:srgbClr val="0070C0"/>
                </a:solidFill>
              </a:rPr>
              <a:t>UU RI </a:t>
            </a:r>
            <a:r>
              <a:rPr lang="id-ID" altLang="en-US" b="1" dirty="0" err="1">
                <a:solidFill>
                  <a:srgbClr val="0070C0"/>
                </a:solidFill>
              </a:rPr>
              <a:t>No</a:t>
            </a:r>
            <a:r>
              <a:rPr lang="id-ID" altLang="en-US" b="1" dirty="0">
                <a:solidFill>
                  <a:srgbClr val="0070C0"/>
                </a:solidFill>
              </a:rPr>
              <a:t> 14 </a:t>
            </a:r>
            <a:r>
              <a:rPr lang="id-ID" altLang="en-US" b="1" dirty="0" err="1">
                <a:solidFill>
                  <a:srgbClr val="0070C0"/>
                </a:solidFill>
              </a:rPr>
              <a:t>th</a:t>
            </a:r>
            <a:r>
              <a:rPr lang="id-ID" altLang="en-US" b="1" dirty="0">
                <a:solidFill>
                  <a:srgbClr val="0070C0"/>
                </a:solidFill>
              </a:rPr>
              <a:t> 2005 </a:t>
            </a:r>
            <a:r>
              <a:rPr lang="id-ID" altLang="en-US" b="1" dirty="0" err="1">
                <a:solidFill>
                  <a:srgbClr val="0070C0"/>
                </a:solidFill>
              </a:rPr>
              <a:t>ttg</a:t>
            </a:r>
            <a:r>
              <a:rPr lang="id-ID" altLang="en-US" b="1" dirty="0">
                <a:solidFill>
                  <a:srgbClr val="0070C0"/>
                </a:solidFill>
              </a:rPr>
              <a:t> Guru dan Dosen, </a:t>
            </a:r>
            <a:r>
              <a:rPr lang="id-ID" altLang="en-US" b="1" dirty="0" err="1">
                <a:solidFill>
                  <a:srgbClr val="0070C0"/>
                </a:solidFill>
              </a:rPr>
              <a:t>Psl</a:t>
            </a:r>
            <a:r>
              <a:rPr lang="id-ID" altLang="en-US" b="1" dirty="0">
                <a:solidFill>
                  <a:srgbClr val="0070C0"/>
                </a:solidFill>
              </a:rPr>
              <a:t> 7 ayat (3) menyebutkan bahwa pendidik memiliki pendidikan sesuai </a:t>
            </a:r>
            <a:r>
              <a:rPr lang="id-ID" altLang="en-US" b="1" dirty="0" err="1">
                <a:solidFill>
                  <a:srgbClr val="0070C0"/>
                </a:solidFill>
              </a:rPr>
              <a:t>dg</a:t>
            </a:r>
            <a:r>
              <a:rPr lang="id-ID" altLang="en-US" b="1" dirty="0">
                <a:solidFill>
                  <a:srgbClr val="0070C0"/>
                </a:solidFill>
              </a:rPr>
              <a:t> bidang tugas</a:t>
            </a:r>
          </a:p>
          <a:p>
            <a:pPr marL="590550" indent="-590550">
              <a:buNone/>
            </a:pPr>
            <a:r>
              <a:rPr lang="id-ID" altLang="en-US" b="1" dirty="0" err="1">
                <a:solidFill>
                  <a:srgbClr val="0070C0"/>
                </a:solidFill>
              </a:rPr>
              <a:t>Psl</a:t>
            </a:r>
            <a:r>
              <a:rPr lang="id-ID" altLang="en-US" b="1" dirty="0">
                <a:solidFill>
                  <a:srgbClr val="0070C0"/>
                </a:solidFill>
              </a:rPr>
              <a:t> 7 ayat (4) pendidik memiliki kompetensi sesuai </a:t>
            </a:r>
            <a:r>
              <a:rPr lang="id-ID" altLang="en-US" b="1" dirty="0" err="1">
                <a:solidFill>
                  <a:srgbClr val="0070C0"/>
                </a:solidFill>
              </a:rPr>
              <a:t>dg</a:t>
            </a:r>
            <a:r>
              <a:rPr lang="id-ID" altLang="en-US" b="1" dirty="0">
                <a:solidFill>
                  <a:srgbClr val="0070C0"/>
                </a:solidFill>
              </a:rPr>
              <a:t> bidang tugas</a:t>
            </a:r>
          </a:p>
          <a:p>
            <a:pPr marL="590550" indent="-590550">
              <a:buNone/>
            </a:pPr>
            <a:r>
              <a:rPr lang="id-ID" altLang="en-US" b="1" dirty="0">
                <a:solidFill>
                  <a:srgbClr val="0070C0"/>
                </a:solidFill>
              </a:rPr>
              <a:t>Ok </a:t>
            </a:r>
            <a:r>
              <a:rPr lang="id-ID" altLang="en-US" b="1" dirty="0" err="1">
                <a:solidFill>
                  <a:srgbClr val="0070C0"/>
                </a:solidFill>
              </a:rPr>
              <a:t>dipersyaratkan</a:t>
            </a:r>
            <a:r>
              <a:rPr lang="id-ID" altLang="en-US" b="1" dirty="0">
                <a:solidFill>
                  <a:srgbClr val="0070C0"/>
                </a:solidFill>
              </a:rPr>
              <a:t> </a:t>
            </a:r>
            <a:r>
              <a:rPr lang="id-ID" altLang="en-US" b="1" dirty="0" err="1">
                <a:solidFill>
                  <a:srgbClr val="0070C0"/>
                </a:solidFill>
              </a:rPr>
              <a:t>linearitas</a:t>
            </a:r>
            <a:r>
              <a:rPr lang="id-ID" altLang="en-US" b="1" dirty="0">
                <a:solidFill>
                  <a:srgbClr val="0070C0"/>
                </a:solidFill>
              </a:rPr>
              <a:t> bidang ilmu untuk pendidik</a:t>
            </a:r>
            <a:endParaRPr lang="en-US" altLang="en-US" b="1" dirty="0">
              <a:solidFill>
                <a:srgbClr val="0070C0"/>
              </a:solidFill>
            </a:endParaRPr>
          </a:p>
          <a:p>
            <a:pPr marL="590550" indent="-590550">
              <a:buNone/>
            </a:pPr>
            <a:endParaRPr lang="id-ID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0479A77-F98F-AF49-BA20-D93FBFC3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Program Magister dan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Doktor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77F921E0-92B6-9745-BE91-6D66324A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1828801"/>
            <a:ext cx="9688286" cy="44799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Program Magister dan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Doktor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tidak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lagi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teaching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tetapi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research.</a:t>
            </a:r>
          </a:p>
          <a:p>
            <a:pPr marL="0" indent="0">
              <a:buNone/>
              <a:defRPr/>
            </a:pPr>
            <a:endParaRPr lang="en-US" b="1" dirty="0">
              <a:solidFill>
                <a:srgbClr val="0070C0"/>
              </a:solidFill>
              <a:latin typeface="Arial" charset="0"/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Hal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ini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dapat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dirujuk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pada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:</a:t>
            </a:r>
          </a:p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Deskripsi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level 8 dan 9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dlm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perpres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no 8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th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2012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ttg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KKNI</a:t>
            </a: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UU no 12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th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2012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ttg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PT</a:t>
            </a:r>
          </a:p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Permendikbud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no 3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th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2020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ttg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SN-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Dikti</a:t>
            </a:r>
            <a:endParaRPr 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19084"/>
              </p:ext>
            </p:extLst>
          </p:nvPr>
        </p:nvGraphicFramePr>
        <p:xfrm>
          <a:off x="533400" y="457200"/>
          <a:ext cx="11059886" cy="6096000"/>
        </p:xfrm>
        <a:graphic>
          <a:graphicData uri="http://schemas.openxmlformats.org/drawingml/2006/table">
            <a:tbl>
              <a:tblPr/>
              <a:tblGrid>
                <a:gridCol w="11059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8039">
                <a:tc>
                  <a:txBody>
                    <a:bodyPr/>
                    <a:lstStyle/>
                    <a:p>
                      <a:pPr marL="236538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LEVEL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8  (Magister)                                   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419">
                <a:tc>
                  <a:txBody>
                    <a:bodyPr/>
                    <a:lstStyle/>
                    <a:p>
                      <a:pPr marL="457200" indent="-220663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mengembangkan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pengetahuan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keilmuannya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praktek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profesionalnya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melalui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riset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hingga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menghasilkan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karya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inovatif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teruji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2400" dirty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20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memecahkan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permasalahan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sains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keilmuannya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melalui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pendekatan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inter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multidisipliner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.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5222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mengelola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riset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bermanfaat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bagi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masyarakat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keilmuan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serta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mendapat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pengakuan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maupun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55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D7264C-6882-4C73-9D5B-F3B3DB83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97" y="216089"/>
            <a:ext cx="10668000" cy="1524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Profil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Lulusan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PS PAI Magister</a:t>
            </a:r>
            <a:endParaRPr lang="en-ID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E9DBB-04C0-4611-A165-053A11D73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1640005"/>
            <a:ext cx="5151121" cy="44559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>
                    <a:alpha val="70000"/>
                  </a:srgbClr>
                </a:solidFill>
              </a:rPr>
              <a:t>AKADEMISI, PENELITI &amp; KONSULTAN</a:t>
            </a:r>
          </a:p>
          <a:p>
            <a:r>
              <a:rPr lang="en-US" sz="3600" b="1" dirty="0" err="1">
                <a:solidFill>
                  <a:srgbClr val="7030A0"/>
                </a:solidFill>
              </a:rPr>
              <a:t>Dosen</a:t>
            </a:r>
            <a:r>
              <a:rPr lang="en-US" sz="3600" b="1" dirty="0">
                <a:solidFill>
                  <a:srgbClr val="7030A0"/>
                </a:solidFill>
              </a:rPr>
              <a:t> PAI di PTU/PTKI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Guru PAI di </a:t>
            </a:r>
            <a:r>
              <a:rPr lang="en-US" sz="3600" b="1" dirty="0" err="1">
                <a:solidFill>
                  <a:srgbClr val="7030A0"/>
                </a:solidFill>
              </a:rPr>
              <a:t>Sekolah</a:t>
            </a:r>
            <a:r>
              <a:rPr lang="en-US" sz="3600" b="1" dirty="0">
                <a:solidFill>
                  <a:srgbClr val="7030A0"/>
                </a:solidFill>
              </a:rPr>
              <a:t>/ Madrasah </a:t>
            </a:r>
          </a:p>
          <a:p>
            <a:r>
              <a:rPr lang="en-US" sz="3600" b="1" dirty="0" err="1">
                <a:solidFill>
                  <a:srgbClr val="7030A0"/>
                </a:solidFill>
              </a:rPr>
              <a:t>Peneliti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Bidang</a:t>
            </a:r>
            <a:r>
              <a:rPr lang="en-US" sz="3600" b="1" dirty="0">
                <a:solidFill>
                  <a:srgbClr val="7030A0"/>
                </a:solidFill>
              </a:rPr>
              <a:t> PAI</a:t>
            </a:r>
          </a:p>
          <a:p>
            <a:r>
              <a:rPr lang="en-US" sz="3600" b="1" dirty="0" err="1">
                <a:solidFill>
                  <a:srgbClr val="7030A0"/>
                </a:solidFill>
              </a:rPr>
              <a:t>Inovator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Bidang</a:t>
            </a:r>
            <a:r>
              <a:rPr lang="en-US" sz="3600" b="1" dirty="0">
                <a:solidFill>
                  <a:srgbClr val="7030A0"/>
                </a:solidFill>
              </a:rPr>
              <a:t> PAI</a:t>
            </a:r>
          </a:p>
          <a:p>
            <a:r>
              <a:rPr lang="en-US" sz="3600" b="1" dirty="0" err="1">
                <a:solidFill>
                  <a:srgbClr val="7030A0"/>
                </a:solidFill>
              </a:rPr>
              <a:t>Konsultan</a:t>
            </a:r>
            <a:r>
              <a:rPr lang="en-US" sz="3600" b="1" dirty="0">
                <a:solidFill>
                  <a:srgbClr val="7030A0"/>
                </a:solidFill>
              </a:rPr>
              <a:t> Pendidikan Islam </a:t>
            </a:r>
          </a:p>
          <a:p>
            <a:endParaRPr lang="en-ID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681EE53-9F05-408C-9A23-0A519818FD01}"/>
              </a:ext>
            </a:extLst>
          </p:cNvPr>
          <p:cNvSpPr txBox="1">
            <a:spLocks/>
          </p:cNvSpPr>
          <p:nvPr/>
        </p:nvSpPr>
        <p:spPr>
          <a:xfrm>
            <a:off x="475397" y="1740089"/>
            <a:ext cx="5803482" cy="4455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70C0"/>
                </a:solidFill>
              </a:rPr>
              <a:t>Menjadi</a:t>
            </a:r>
            <a:r>
              <a:rPr lang="en-ID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ak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ademisi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peneliti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konsultan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mampu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mengembangkan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teori-teori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Pendidikan Agama Islam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berlandaskan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ajaran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etika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keislaman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keilmuan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keahlian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serta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menghasilkan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karya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kreatif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inovatif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teruji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melalui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pendekatan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inter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multidisipliner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serta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terpublikasikan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memperoleh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pengakuan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nasional</a:t>
            </a:r>
            <a:r>
              <a:rPr lang="en-ID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internasional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en-ID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3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ECCA-0A65-4A0F-A036-E06458AD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73" y="206833"/>
            <a:ext cx="10668000" cy="117841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RUMUSAN CAPAIAN PEMBELAJARAN</a:t>
            </a:r>
            <a:endParaRPr lang="en-ID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0EF64-82C3-4DFA-9420-0CDC176F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65" t="37612" r="14386" b="18806"/>
          <a:stretch/>
        </p:blipFill>
        <p:spPr>
          <a:xfrm>
            <a:off x="688075" y="1521645"/>
            <a:ext cx="10538346" cy="381470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D95B2B-53D1-4E22-87B4-30A61D7B0FD9}"/>
              </a:ext>
            </a:extLst>
          </p:cNvPr>
          <p:cNvSpPr txBox="1">
            <a:spLocks/>
          </p:cNvSpPr>
          <p:nvPr/>
        </p:nvSpPr>
        <p:spPr>
          <a:xfrm>
            <a:off x="6851177" y="5336354"/>
            <a:ext cx="5964072" cy="976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MK: </a:t>
            </a:r>
            <a:r>
              <a:rPr lang="en-US" sz="3200" b="1" dirty="0" err="1"/>
              <a:t>Inovasi</a:t>
            </a:r>
            <a:r>
              <a:rPr lang="en-US" sz="3200" b="1" dirty="0"/>
              <a:t> PAI dan HKI</a:t>
            </a:r>
            <a:endParaRPr lang="en-ID" sz="3200" b="1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2B1A821-67D8-4B73-8E8D-A2EDB44CEB3C}"/>
              </a:ext>
            </a:extLst>
          </p:cNvPr>
          <p:cNvSpPr/>
          <p:nvPr/>
        </p:nvSpPr>
        <p:spPr>
          <a:xfrm>
            <a:off x="10376279" y="4217158"/>
            <a:ext cx="1173707" cy="1255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373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  <a:latin typeface="+mn-lt"/>
              </a:rPr>
              <a:t>Program Magister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b="1" dirty="0"/>
              <a:t>	</a:t>
            </a:r>
            <a:r>
              <a:rPr lang="id-ID" b="1" dirty="0">
                <a:solidFill>
                  <a:srgbClr val="0070C0"/>
                </a:solidFill>
              </a:rPr>
              <a:t>Program  magister  merupakan  pendidikan  akademik yang  diperuntukkan  bagi  lulusan  program  sarjana atau  sederajat  sehingga  mampu  mengamalkan  dan mengembangkan  Ilmu  Pengetahuan  dan/atau Teknologi melalui penalaran dan penelitian ilmiah.</a:t>
            </a:r>
          </a:p>
          <a:p>
            <a:pPr>
              <a:buNone/>
            </a:pPr>
            <a:r>
              <a:rPr lang="id-ID" b="1" dirty="0"/>
              <a:t>	(UU No 12 th 2012, psl 19, ayat 1)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3" y="785795"/>
            <a:ext cx="9405257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/>
              <a:t>	</a:t>
            </a:r>
            <a:r>
              <a:rPr lang="id-ID" sz="4000" b="1" dirty="0">
                <a:solidFill>
                  <a:srgbClr val="0070C0"/>
                </a:solidFill>
              </a:rPr>
              <a:t>Program  magister mengembangkan  Mahasiswa  menjadi intelektual,  ilmuwan  yang  berbudaya,  mampu memasuki  dan/atau  menciptakan  lapangan  kerja serta mengembangkan diri menjadi profesional.</a:t>
            </a:r>
          </a:p>
          <a:p>
            <a:pPr>
              <a:buNone/>
            </a:pPr>
            <a:r>
              <a:rPr lang="id-ID" b="1" dirty="0"/>
              <a:t>	(UU No 12 th 2012, psl 19, ayat 2) </a:t>
            </a:r>
          </a:p>
          <a:p>
            <a:pPr>
              <a:buNone/>
            </a:pPr>
            <a:endParaRPr lang="id-ID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BCC0-6104-5347-ABDC-8AB5DD4D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FOKUS DISKUSI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59602-9396-FA44-B503-E70BF4CAE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Filosofi</a:t>
            </a:r>
            <a:r>
              <a:rPr lang="en-US" b="1" dirty="0">
                <a:solidFill>
                  <a:srgbClr val="0070C0"/>
                </a:solidFill>
              </a:rPr>
              <a:t> Merdeka </a:t>
            </a:r>
            <a:r>
              <a:rPr lang="en-US" b="1" dirty="0" err="1">
                <a:solidFill>
                  <a:srgbClr val="0070C0"/>
                </a:solidFill>
              </a:rPr>
              <a:t>Belajar</a:t>
            </a:r>
            <a:r>
              <a:rPr lang="en-US" b="1" dirty="0">
                <a:solidFill>
                  <a:srgbClr val="0070C0"/>
                </a:solidFill>
              </a:rPr>
              <a:t> (MB) pada PT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Kurikulum</a:t>
            </a:r>
            <a:r>
              <a:rPr lang="en-US" b="1" dirty="0">
                <a:solidFill>
                  <a:srgbClr val="0070C0"/>
                </a:solidFill>
              </a:rPr>
              <a:t> MB </a:t>
            </a:r>
            <a:r>
              <a:rPr lang="en-US" b="1" dirty="0" err="1">
                <a:solidFill>
                  <a:srgbClr val="0070C0"/>
                </a:solidFill>
              </a:rPr>
              <a:t>Terintegrasi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Implementasi</a:t>
            </a:r>
            <a:r>
              <a:rPr lang="en-US" b="1" dirty="0">
                <a:solidFill>
                  <a:srgbClr val="0070C0"/>
                </a:solidFill>
              </a:rPr>
              <a:t> MB pada PT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Implementasi</a:t>
            </a:r>
            <a:r>
              <a:rPr lang="en-US" b="1" dirty="0">
                <a:solidFill>
                  <a:srgbClr val="0070C0"/>
                </a:solidFill>
              </a:rPr>
              <a:t> MB pada Program Magister dan </a:t>
            </a:r>
            <a:r>
              <a:rPr lang="en-US" b="1" dirty="0" err="1">
                <a:solidFill>
                  <a:srgbClr val="0070C0"/>
                </a:solidFill>
              </a:rPr>
              <a:t>Doktor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MB </a:t>
            </a:r>
            <a:r>
              <a:rPr lang="en-US" b="1" dirty="0" err="1">
                <a:solidFill>
                  <a:srgbClr val="0070C0"/>
                </a:solidFill>
              </a:rPr>
              <a:t>bermuara</a:t>
            </a:r>
            <a:r>
              <a:rPr lang="en-US" b="1" dirty="0">
                <a:solidFill>
                  <a:srgbClr val="0070C0"/>
                </a:solidFill>
              </a:rPr>
              <a:t> pada </a:t>
            </a:r>
            <a:r>
              <a:rPr lang="en-US" b="1" dirty="0" err="1">
                <a:solidFill>
                  <a:srgbClr val="0070C0"/>
                </a:solidFill>
              </a:rPr>
              <a:t>produk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publikasi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33333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76507"/>
              </p:ext>
            </p:extLst>
          </p:nvPr>
        </p:nvGraphicFramePr>
        <p:xfrm>
          <a:off x="478971" y="457200"/>
          <a:ext cx="10951029" cy="6096000"/>
        </p:xfrm>
        <a:graphic>
          <a:graphicData uri="http://schemas.openxmlformats.org/drawingml/2006/table">
            <a:tbl>
              <a:tblPr/>
              <a:tblGrid>
                <a:gridCol w="10951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8039">
                <a:tc>
                  <a:txBody>
                    <a:bodyPr/>
                    <a:lstStyle/>
                    <a:p>
                      <a:pPr marL="236538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LEVEL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9</a:t>
                      </a:r>
                      <a:r>
                        <a:rPr lang="en-US" sz="2800" b="1" baseline="0" dirty="0">
                          <a:solidFill>
                            <a:srgbClr val="3938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Doktor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Calibri"/>
                          <a:cs typeface="Arial" pitchFamily="34" charset="0"/>
                        </a:rPr>
                        <a:t>)                                                             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419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mengembangkan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pengetahuan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baru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keilmuannya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praktek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profesionalnya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melalui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riset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hingga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menghasilkan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karya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kreatif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, original,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teruji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20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memecahkan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permasalahan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sains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keilmuannya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melalui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pendekatan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inter,</a:t>
                      </a:r>
                      <a:r>
                        <a:rPr lang="en-US" sz="2400" b="1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multi</a:t>
                      </a:r>
                      <a:r>
                        <a:rPr lang="en-US" sz="2400" b="1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400" b="1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  <a:ea typeface="Calibri"/>
                          <a:cs typeface="Times New Roman"/>
                        </a:rPr>
                        <a:t>transdisipliner</a:t>
                      </a:r>
                      <a:r>
                        <a:rPr lang="en-US" sz="2400" b="1" baseline="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5222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mengelola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memimpin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mengembangkan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riset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bermanfaat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bagi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ilmu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pengetahuan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kemaslahatan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umat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manusia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serta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  <a:ea typeface="Calibri"/>
                          <a:cs typeface="Times New Roman"/>
                        </a:rPr>
                        <a:t>mendapat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pengakuan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maupun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Action Button: Back or Previous 2">
            <a:hlinkClick r:id="" action="ppaction://noaction" highlightClick="1"/>
          </p:cNvPr>
          <p:cNvSpPr/>
          <p:nvPr/>
        </p:nvSpPr>
        <p:spPr>
          <a:xfrm>
            <a:off x="9601200" y="6248400"/>
            <a:ext cx="7620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810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105B-EE91-E648-865A-35194490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Program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Doktor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PAI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8112-68E1-2349-94BD-499F1B44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3" y="1894114"/>
            <a:ext cx="10417629" cy="4180116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Mampu </a:t>
            </a:r>
            <a:r>
              <a:rPr lang="en-US" b="1" dirty="0" err="1">
                <a:solidFill>
                  <a:srgbClr val="0070C0"/>
                </a:solidFill>
              </a:rPr>
              <a:t>mengembangkan</a:t>
            </a:r>
            <a:r>
              <a:rPr lang="en-US" b="1" dirty="0">
                <a:solidFill>
                  <a:srgbClr val="0070C0"/>
                </a:solidFill>
              </a:rPr>
              <a:t> PAI </a:t>
            </a:r>
            <a:r>
              <a:rPr lang="en-US" b="1" dirty="0" err="1">
                <a:solidFill>
                  <a:srgbClr val="0070C0"/>
                </a:solidFill>
              </a:rPr>
              <a:t>melalui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riset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hingga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menghasilkan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karya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kreatif</a:t>
            </a:r>
            <a:r>
              <a:rPr lang="en-US" b="1" dirty="0">
                <a:solidFill>
                  <a:srgbClr val="0070C0"/>
                </a:solidFill>
              </a:rPr>
              <a:t>, original, dan </a:t>
            </a:r>
            <a:r>
              <a:rPr lang="en-US" b="1" dirty="0" err="1">
                <a:solidFill>
                  <a:srgbClr val="0070C0"/>
                </a:solidFill>
              </a:rPr>
              <a:t>teruji</a:t>
            </a:r>
            <a:endParaRPr lang="en-US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Mampu </a:t>
            </a:r>
            <a:r>
              <a:rPr lang="en-US" b="1" dirty="0" err="1">
                <a:solidFill>
                  <a:srgbClr val="0070C0"/>
                </a:solidFill>
              </a:rPr>
              <a:t>memecahkan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masalah</a:t>
            </a:r>
            <a:r>
              <a:rPr lang="en-US" b="1" dirty="0">
                <a:solidFill>
                  <a:srgbClr val="0070C0"/>
                </a:solidFill>
              </a:rPr>
              <a:t> PAI </a:t>
            </a:r>
            <a:r>
              <a:rPr lang="en-US" b="1" dirty="0" err="1">
                <a:solidFill>
                  <a:srgbClr val="0070C0"/>
                </a:solidFill>
              </a:rPr>
              <a:t>melalui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pendekatan</a:t>
            </a:r>
            <a:r>
              <a:rPr lang="en-US" b="1" dirty="0">
                <a:solidFill>
                  <a:srgbClr val="0070C0"/>
                </a:solidFill>
              </a:rPr>
              <a:t> inter, multi </a:t>
            </a:r>
            <a:r>
              <a:rPr lang="en-US" b="1" dirty="0" err="1">
                <a:solidFill>
                  <a:srgbClr val="0070C0"/>
                </a:solidFill>
              </a:rPr>
              <a:t>atau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transdisipliner</a:t>
            </a:r>
            <a:endParaRPr lang="en-US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Mampu </a:t>
            </a:r>
            <a:r>
              <a:rPr lang="en-US" b="1" dirty="0" err="1">
                <a:solidFill>
                  <a:srgbClr val="0070C0"/>
                </a:solidFill>
              </a:rPr>
              <a:t>mengelola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memimpin</a:t>
            </a:r>
            <a:r>
              <a:rPr lang="en-US" b="1" dirty="0">
                <a:solidFill>
                  <a:srgbClr val="0070C0"/>
                </a:solidFill>
              </a:rPr>
              <a:t>, dan </a:t>
            </a:r>
            <a:r>
              <a:rPr lang="en-US" b="1" dirty="0" err="1">
                <a:solidFill>
                  <a:srgbClr val="0070C0"/>
                </a:solidFill>
              </a:rPr>
              <a:t>mengembagkan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riset</a:t>
            </a:r>
            <a:r>
              <a:rPr lang="en-US" b="1" dirty="0">
                <a:solidFill>
                  <a:srgbClr val="0070C0"/>
                </a:solidFill>
              </a:rPr>
              <a:t> dan </a:t>
            </a:r>
            <a:r>
              <a:rPr lang="en-US" b="1" dirty="0" err="1">
                <a:solidFill>
                  <a:srgbClr val="0070C0"/>
                </a:solidFill>
              </a:rPr>
              <a:t>pengembangan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bermanfaat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PAI dan </a:t>
            </a:r>
            <a:r>
              <a:rPr lang="en-US" b="1" dirty="0" err="1">
                <a:solidFill>
                  <a:srgbClr val="0070C0"/>
                </a:solidFill>
              </a:rPr>
              <a:t>kemaslahatan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umat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manusia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serta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mendapatkan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pengakuan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nasional</a:t>
            </a:r>
            <a:r>
              <a:rPr lang="en-US" b="1" dirty="0">
                <a:solidFill>
                  <a:srgbClr val="0070C0"/>
                </a:solidFill>
              </a:rPr>
              <a:t> dan </a:t>
            </a:r>
            <a:r>
              <a:rPr lang="en-US" b="1" dirty="0" err="1">
                <a:solidFill>
                  <a:srgbClr val="0070C0"/>
                </a:solidFill>
              </a:rPr>
              <a:t>internasional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965DEDE-47BE-934F-9F37-94615672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b="1" dirty="0">
                <a:solidFill>
                  <a:srgbClr val="FF0000"/>
                </a:solidFill>
                <a:latin typeface="+mn-lt"/>
              </a:rPr>
              <a:t>Doktor /Level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4CE4-4DFF-C847-8CB8-A9B5A01B1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id-ID" b="1" dirty="0"/>
              <a:t>	</a:t>
            </a:r>
            <a:r>
              <a:rPr lang="id-ID" b="1" dirty="0">
                <a:solidFill>
                  <a:srgbClr val="0070C0"/>
                </a:solidFill>
              </a:rPr>
              <a:t>Program  doktor  merupakan  pendidikan  akademik yang  diperuntukkan  bagi  lulusan  program  magister atau  sederajat  sehingga  mampu  menemukan, menciptakan,  dan/atau  memberikan  kontribusi kepada  pengembangan,  serta  pengamalan  Ilmu Pengetahuan  dan Teknologi  melalui  penalaran  dan penelitian ilmiah.</a:t>
            </a:r>
          </a:p>
          <a:p>
            <a:pPr>
              <a:buFont typeface="Wingdings" charset="0"/>
              <a:buNone/>
              <a:defRPr/>
            </a:pPr>
            <a:r>
              <a:rPr lang="id-ID" b="1" dirty="0"/>
              <a:t>	(UU No 12 th 2012, psl 20, ayat 1)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>
            <a:extLst>
              <a:ext uri="{FF2B5EF4-FFF2-40B4-BE49-F238E27FC236}">
                <a16:creationId xmlns:a16="http://schemas.microsoft.com/office/drawing/2014/main" id="{CED2A39C-0D5A-9C4F-B6EB-23F57D08E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783771"/>
            <a:ext cx="10896600" cy="5301343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id-ID" b="1" dirty="0">
                <a:latin typeface="Arial" charset="0"/>
              </a:rPr>
              <a:t>	</a:t>
            </a:r>
            <a:r>
              <a:rPr lang="id-ID" sz="3600" b="1" dirty="0">
                <a:solidFill>
                  <a:srgbClr val="0070C0"/>
                </a:solidFill>
              </a:rPr>
              <a:t>Program  doktor  mengembangkan  dan  memantapkan  Mahasiswa untuk  menjadi  lebih  bijaksana  dengan  meningkatkan kemampuan  dan  kemandirian  sebagai  filosof dan/atau  intelektual,  ilmuwan  yang  berbudaya  dan menghasilkan  dan/atau  mengembangkan  teori melalui  Penelitian  yang  komprehensif  dan  akurat untuk memajukan peradaban manusia.</a:t>
            </a:r>
          </a:p>
          <a:p>
            <a:pPr>
              <a:buFont typeface="Wingdings" charset="0"/>
              <a:buNone/>
              <a:defRPr/>
            </a:pPr>
            <a:r>
              <a:rPr lang="id-ID" b="1" dirty="0">
                <a:latin typeface="Arial" charset="0"/>
              </a:rPr>
              <a:t>	(UU </a:t>
            </a:r>
            <a:r>
              <a:rPr lang="id-ID" b="1" dirty="0" err="1">
                <a:latin typeface="Arial" charset="0"/>
              </a:rPr>
              <a:t>No</a:t>
            </a:r>
            <a:r>
              <a:rPr lang="id-ID" b="1" dirty="0">
                <a:latin typeface="Arial" charset="0"/>
              </a:rPr>
              <a:t> 12 </a:t>
            </a:r>
            <a:r>
              <a:rPr lang="id-ID" b="1" dirty="0" err="1">
                <a:latin typeface="Arial" charset="0"/>
              </a:rPr>
              <a:t>th</a:t>
            </a:r>
            <a:r>
              <a:rPr lang="id-ID" b="1" dirty="0">
                <a:latin typeface="Arial" charset="0"/>
              </a:rPr>
              <a:t> 2012, </a:t>
            </a:r>
            <a:r>
              <a:rPr lang="id-ID" b="1" dirty="0" err="1">
                <a:latin typeface="Arial" charset="0"/>
              </a:rPr>
              <a:t>psl</a:t>
            </a:r>
            <a:r>
              <a:rPr lang="id-ID" b="1" dirty="0">
                <a:latin typeface="Arial" charset="0"/>
              </a:rPr>
              <a:t> 20, ayat 2)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F04D3A9-4E06-EF4B-A9C5-39AFEC1C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73075"/>
            <a:ext cx="8153400" cy="795338"/>
          </a:xfrm>
        </p:spPr>
        <p:txBody>
          <a:bodyPr/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+mn-lt"/>
              </a:rPr>
              <a:t>Menemukan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Teori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56099A6E-FA5B-6C49-A0C5-87C640AF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1412876"/>
            <a:ext cx="9980386" cy="456338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Program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Doktor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mampu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menemukan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atau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mengembangkan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teori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/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konsepsi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/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gagasan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ilmiah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baru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memberikan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kontribusi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pada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pengembangan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serta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pengamalan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ilmu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pengetahuan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dan/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atau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teknologi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yang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memperhatikan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dan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menerapkan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nilai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humaniora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di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bidang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keahliannya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dengan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menghasilkan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penelitian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ilmiah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berdasarkan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metodologi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ilmiah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pemikiran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logis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kritis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sistematis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, dan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kreatif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.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	</a:t>
            </a:r>
          </a:p>
          <a:p>
            <a:pPr marL="0" indent="0">
              <a:buNone/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AAAA1F7-8821-D843-8FB8-DB1FF072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+mn-lt"/>
              </a:rPr>
              <a:t>Artikel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Jurnal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Internasional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Bereputasi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26E5FB81-2481-E944-8DE3-FE3645BA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Mahasiswa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program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doktor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mampu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melakukan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penelitian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interdisiplin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multidisiplin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atau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transdisiplin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termasuk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kajian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teoritis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dan/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atau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eksperimen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pada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bidang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keilmuannya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, yang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dituangkan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dalam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bentuk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artikel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jurnal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, book chapter,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buku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proceding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 dan </a:t>
            </a:r>
            <a:r>
              <a:rPr lang="en-US" b="1" dirty="0" err="1">
                <a:solidFill>
                  <a:srgbClr val="0070C0"/>
                </a:solidFill>
                <a:latin typeface="Arial" charset="0"/>
              </a:rPr>
              <a:t>disertasi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. </a:t>
            </a:r>
          </a:p>
          <a:p>
            <a:pPr marL="0" indent="0">
              <a:buNone/>
              <a:defRPr/>
            </a:pPr>
            <a:r>
              <a:rPr lang="en-US" dirty="0">
                <a:latin typeface="Arial" charset="0"/>
              </a:rPr>
              <a:t>	</a:t>
            </a:r>
          </a:p>
          <a:p>
            <a:pPr marL="0" indent="0">
              <a:buNone/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2B771-91B4-429C-8C89-AF5122F9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MK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Rangkaian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Tesis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Disertasi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endParaRPr lang="en-ID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58B0-94DD-4E1B-A3F9-8616F847E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7739572" cy="381000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Semester 1: </a:t>
            </a:r>
            <a:r>
              <a:rPr lang="en-US" b="1" dirty="0" err="1">
                <a:solidFill>
                  <a:srgbClr val="0070C0"/>
                </a:solidFill>
              </a:rPr>
              <a:t>Metode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Penelitian</a:t>
            </a:r>
            <a:r>
              <a:rPr lang="en-US" b="1" dirty="0">
                <a:solidFill>
                  <a:srgbClr val="0070C0"/>
                </a:solidFill>
              </a:rPr>
              <a:t> (Proposal </a:t>
            </a:r>
            <a:r>
              <a:rPr lang="en-US" b="1" dirty="0" err="1">
                <a:solidFill>
                  <a:srgbClr val="0070C0"/>
                </a:solidFill>
              </a:rPr>
              <a:t>Tesis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Disertasi</a:t>
            </a:r>
            <a:r>
              <a:rPr lang="en-US" b="1" dirty="0">
                <a:solidFill>
                  <a:srgbClr val="0070C0"/>
                </a:solidFill>
              </a:rPr>
              <a:t>, Submit </a:t>
            </a:r>
            <a:r>
              <a:rPr lang="en-US" b="1" dirty="0" err="1">
                <a:solidFill>
                  <a:srgbClr val="0070C0"/>
                </a:solidFill>
              </a:rPr>
              <a:t>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Simtem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r>
              <a:rPr lang="en-US" b="1" dirty="0">
                <a:solidFill>
                  <a:srgbClr val="0070C0"/>
                </a:solidFill>
              </a:rPr>
              <a:t>Semester 2: Seminar Proposal </a:t>
            </a:r>
            <a:r>
              <a:rPr lang="en-US" b="1" dirty="0" err="1">
                <a:solidFill>
                  <a:srgbClr val="0070C0"/>
                </a:solidFill>
              </a:rPr>
              <a:t>Tesis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Disertasi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</a:rPr>
              <a:t>Semester 3: MK </a:t>
            </a:r>
            <a:r>
              <a:rPr lang="en-US" b="1" dirty="0" err="1">
                <a:solidFill>
                  <a:srgbClr val="0070C0"/>
                </a:solidFill>
              </a:rPr>
              <a:t>Peminatan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Tesis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Disertasi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Penelitian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Tesis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Disertasi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r>
              <a:rPr lang="en-US" b="1" dirty="0">
                <a:solidFill>
                  <a:srgbClr val="0070C0"/>
                </a:solidFill>
              </a:rPr>
              <a:t>Semester 4: </a:t>
            </a:r>
            <a:r>
              <a:rPr lang="en-US" b="1" dirty="0" err="1">
                <a:solidFill>
                  <a:srgbClr val="0070C0"/>
                </a:solidFill>
              </a:rPr>
              <a:t>Ujian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Tesis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melanjutkan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penelitian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Disertasi</a:t>
            </a:r>
            <a:endParaRPr lang="en-ID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00050A9-4303-4D31-910A-80C13F7580C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30" y="762000"/>
            <a:ext cx="2723712" cy="5966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041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A1E38-962F-4D4E-B421-13B572DC3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4" t="26069" r="19238" b="37712"/>
          <a:stretch/>
        </p:blipFill>
        <p:spPr>
          <a:xfrm>
            <a:off x="774423" y="1692323"/>
            <a:ext cx="10643153" cy="37394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3FC674-6503-40DF-860D-578197D3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76" y="168323"/>
            <a:ext cx="10668000" cy="12578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MK </a:t>
            </a:r>
            <a:r>
              <a:rPr lang="en-US" b="1" dirty="0" err="1">
                <a:solidFill>
                  <a:srgbClr val="FF0000"/>
                </a:solidFill>
              </a:rPr>
              <a:t>Rangkaian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Tesis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Disertasi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25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762000"/>
            <a:ext cx="10809514" cy="6613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Teknik </a:t>
            </a:r>
            <a:r>
              <a:rPr lang="en-US" sz="2800" b="1" dirty="0" err="1">
                <a:solidFill>
                  <a:srgbClr val="FF0000"/>
                </a:solidFill>
              </a:rPr>
              <a:t>Penulisan</a:t>
            </a:r>
            <a:r>
              <a:rPr lang="en-US" sz="2800" b="1" dirty="0">
                <a:solidFill>
                  <a:srgbClr val="FF0000"/>
                </a:solidFill>
              </a:rPr>
              <a:t> Article </a:t>
            </a:r>
            <a:r>
              <a:rPr lang="en-US" sz="2800" b="1" dirty="0" err="1">
                <a:solidFill>
                  <a:srgbClr val="FF0000"/>
                </a:solidFill>
              </a:rPr>
              <a:t>Terintegrasi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dengan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mata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kuliah</a:t>
            </a:r>
            <a:r>
              <a:rPr lang="en-US" sz="2800" b="1" dirty="0">
                <a:solidFill>
                  <a:srgbClr val="FF0000"/>
                </a:solidFill>
              </a:rPr>
              <a:t> dan </a:t>
            </a:r>
            <a:r>
              <a:rPr lang="en-US" sz="2800" b="1" dirty="0" err="1">
                <a:solidFill>
                  <a:srgbClr val="FF0000"/>
                </a:solidFill>
              </a:rPr>
              <a:t>tesis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800" b="1" dirty="0" err="1">
                <a:solidFill>
                  <a:srgbClr val="FF0000"/>
                </a:solidFill>
              </a:rPr>
              <a:t>Disertasi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0" y="3810000"/>
            <a:ext cx="38100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00400" y="4248150"/>
            <a:ext cx="762000" cy="8001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76800" y="4267200"/>
            <a:ext cx="762000" cy="8001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553200" y="4267200"/>
            <a:ext cx="762000" cy="8001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200400" y="3028950"/>
            <a:ext cx="781052" cy="79057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534148" y="3028950"/>
            <a:ext cx="781052" cy="79057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876800" y="3028950"/>
            <a:ext cx="781052" cy="79057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5608" y="5048251"/>
            <a:ext cx="1121846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Artikel 2/</a:t>
            </a:r>
          </a:p>
          <a:p>
            <a:r>
              <a:rPr lang="en-US"/>
              <a:t>MK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2868" y="5067301"/>
            <a:ext cx="1121846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Artikel 3/</a:t>
            </a:r>
          </a:p>
          <a:p>
            <a:r>
              <a:rPr lang="en-US"/>
              <a:t>MK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0566" y="2382620"/>
            <a:ext cx="1121846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Artikel 3/</a:t>
            </a:r>
          </a:p>
          <a:p>
            <a:r>
              <a:rPr lang="en-US"/>
              <a:t>MK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74166" y="2382620"/>
            <a:ext cx="1121846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Artikel 1/</a:t>
            </a:r>
          </a:p>
          <a:p>
            <a:r>
              <a:rPr lang="en-US"/>
              <a:t>MK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6966" y="5067301"/>
            <a:ext cx="1135632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Artikel 5/</a:t>
            </a:r>
          </a:p>
          <a:p>
            <a:r>
              <a:rPr lang="en-US"/>
              <a:t>MK dst…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98392" y="2381251"/>
            <a:ext cx="1121846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Artikel 4/</a:t>
            </a:r>
          </a:p>
          <a:p>
            <a:r>
              <a:rPr lang="en-US"/>
              <a:t>MK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29931" y="1852008"/>
            <a:ext cx="183659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/>
              <a:t>Jurnal</a:t>
            </a:r>
            <a:r>
              <a:rPr lang="en-US" sz="1400" dirty="0"/>
              <a:t> Nasional </a:t>
            </a:r>
          </a:p>
          <a:p>
            <a:pPr algn="r"/>
            <a:r>
              <a:rPr lang="en-US" sz="1400" dirty="0" err="1"/>
              <a:t>Terakreditasi</a:t>
            </a:r>
            <a:r>
              <a:rPr lang="en-US" sz="1400" dirty="0"/>
              <a:t> </a:t>
            </a:r>
            <a:r>
              <a:rPr lang="en-US" sz="1400" dirty="0" err="1"/>
              <a:t>Sinta</a:t>
            </a:r>
            <a:r>
              <a:rPr lang="en-US" sz="1400" dirty="0"/>
              <a:t> 3-4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5892" y="5751730"/>
            <a:ext cx="2049792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/>
              <a:t>Prosiding international </a:t>
            </a:r>
          </a:p>
          <a:p>
            <a:pPr algn="r"/>
            <a:r>
              <a:rPr lang="en-US" sz="1400"/>
              <a:t>conference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8950" y="5732681"/>
            <a:ext cx="1269899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/>
              <a:t>Jurnal</a:t>
            </a:r>
            <a:r>
              <a:rPr lang="en-US" sz="1400" dirty="0"/>
              <a:t> </a:t>
            </a:r>
          </a:p>
          <a:p>
            <a:pPr algn="r"/>
            <a:r>
              <a:rPr lang="en-US" sz="1400" dirty="0" err="1"/>
              <a:t>Internasional</a:t>
            </a:r>
            <a:r>
              <a:rPr lang="en-US" sz="14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5000" y="1611868"/>
            <a:ext cx="1447800" cy="7386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Jurnal</a:t>
            </a:r>
            <a:r>
              <a:rPr lang="en-US" sz="1400" dirty="0"/>
              <a:t> </a:t>
            </a:r>
          </a:p>
          <a:p>
            <a:pPr algn="r"/>
            <a:r>
              <a:rPr lang="en-US" sz="1400" dirty="0" err="1"/>
              <a:t>Internasional</a:t>
            </a:r>
            <a:r>
              <a:rPr lang="en-US" sz="1400" dirty="0"/>
              <a:t> </a:t>
            </a:r>
          </a:p>
          <a:p>
            <a:pPr algn="r"/>
            <a:r>
              <a:rPr lang="en-US" sz="1400" dirty="0" err="1"/>
              <a:t>berpeputasi</a:t>
            </a:r>
            <a:r>
              <a:rPr lang="en-US" sz="1400" dirty="0"/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95939" y="1729801"/>
            <a:ext cx="178369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/>
              <a:t>Jurnal</a:t>
            </a:r>
            <a:r>
              <a:rPr lang="en-US" sz="1400" dirty="0"/>
              <a:t> Nasional </a:t>
            </a:r>
          </a:p>
          <a:p>
            <a:pPr algn="r"/>
            <a:r>
              <a:rPr lang="en-US" sz="1400" dirty="0" err="1"/>
              <a:t>Terakreditas</a:t>
            </a:r>
            <a:r>
              <a:rPr lang="en-US" sz="1400" dirty="0"/>
              <a:t> </a:t>
            </a:r>
            <a:r>
              <a:rPr lang="en-US" sz="1400" dirty="0" err="1"/>
              <a:t>sinta</a:t>
            </a:r>
            <a:r>
              <a:rPr lang="en-US" sz="1400" dirty="0"/>
              <a:t> 1-2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5000" y="5736937"/>
            <a:ext cx="1447800" cy="7386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Jurnal</a:t>
            </a:r>
            <a:r>
              <a:rPr lang="en-US" sz="1400" dirty="0"/>
              <a:t> </a:t>
            </a:r>
          </a:p>
          <a:p>
            <a:pPr algn="r"/>
            <a:r>
              <a:rPr lang="en-US" sz="1400" dirty="0" err="1"/>
              <a:t>Internasional</a:t>
            </a:r>
            <a:r>
              <a:rPr lang="en-US" sz="1400" dirty="0"/>
              <a:t> </a:t>
            </a:r>
          </a:p>
          <a:p>
            <a:pPr algn="r"/>
            <a:r>
              <a:rPr lang="en-US" sz="1400" dirty="0" err="1"/>
              <a:t>berpeputasi</a:t>
            </a:r>
            <a:r>
              <a:rPr lang="en-US" sz="1400" dirty="0"/>
              <a:t>  </a:t>
            </a:r>
          </a:p>
        </p:txBody>
      </p:sp>
      <p:sp>
        <p:nvSpPr>
          <p:cNvPr id="3" name="Oval 2"/>
          <p:cNvSpPr/>
          <p:nvPr/>
        </p:nvSpPr>
        <p:spPr>
          <a:xfrm>
            <a:off x="7750646" y="3314700"/>
            <a:ext cx="1447800" cy="1447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82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29C4D-61F2-49EA-8200-AE6BD358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Integrasi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Keilmuan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Riset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Inter-multi-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Transdisipliner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endParaRPr lang="en-ID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C6ED-175F-4015-ABE5-58430A109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Pengembangan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Pembelajaran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Fikih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Alkohol</a:t>
            </a:r>
            <a:r>
              <a:rPr lang="en-US" b="1" dirty="0">
                <a:solidFill>
                  <a:srgbClr val="0070C0"/>
                </a:solidFill>
              </a:rPr>
              <a:t> dan </a:t>
            </a:r>
            <a:r>
              <a:rPr lang="en-US" b="1" dirty="0" err="1">
                <a:solidFill>
                  <a:srgbClr val="0070C0"/>
                </a:solidFill>
              </a:rPr>
              <a:t>Khamr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Perspektif</a:t>
            </a:r>
            <a:r>
              <a:rPr lang="en-US" b="1" dirty="0">
                <a:solidFill>
                  <a:srgbClr val="0070C0"/>
                </a:solidFill>
              </a:rPr>
              <a:t> Islam dan </a:t>
            </a:r>
            <a:r>
              <a:rPr lang="en-US" b="1" dirty="0" err="1">
                <a:solidFill>
                  <a:srgbClr val="0070C0"/>
                </a:solidFill>
              </a:rPr>
              <a:t>Sains</a:t>
            </a:r>
            <a:r>
              <a:rPr lang="en-US" b="1" dirty="0">
                <a:solidFill>
                  <a:srgbClr val="0070C0"/>
                </a:solidFill>
              </a:rPr>
              <a:t> Kimia.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Pengembangan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imajinasi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kreatif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berbasis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neurosains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Pendidikan Islam.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Otak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kakater</a:t>
            </a:r>
            <a:r>
              <a:rPr lang="en-US" b="1" dirty="0">
                <a:solidFill>
                  <a:srgbClr val="0070C0"/>
                </a:solidFill>
              </a:rPr>
              <a:t>: model Pendidikan </a:t>
            </a:r>
            <a:r>
              <a:rPr lang="en-US" b="1" dirty="0" err="1">
                <a:solidFill>
                  <a:srgbClr val="0070C0"/>
                </a:solidFill>
              </a:rPr>
              <a:t>karakter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islami</a:t>
            </a:r>
            <a:r>
              <a:rPr lang="en-US" b="1" dirty="0">
                <a:solidFill>
                  <a:srgbClr val="0070C0"/>
                </a:solidFill>
              </a:rPr>
              <a:t> di MBS.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Pengembangan</a:t>
            </a:r>
            <a:r>
              <a:rPr lang="en-US" b="1" dirty="0">
                <a:solidFill>
                  <a:srgbClr val="0070C0"/>
                </a:solidFill>
              </a:rPr>
              <a:t> Media </a:t>
            </a:r>
            <a:r>
              <a:rPr lang="en-US" b="1" dirty="0" err="1">
                <a:solidFill>
                  <a:srgbClr val="0070C0"/>
                </a:solidFill>
              </a:rPr>
              <a:t>Pembelajaran</a:t>
            </a:r>
            <a:r>
              <a:rPr lang="en-US" b="1" dirty="0">
                <a:solidFill>
                  <a:srgbClr val="0070C0"/>
                </a:solidFill>
              </a:rPr>
              <a:t> Virtual Reality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Pendidikan Islam.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8590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2E4A-5929-0D47-B604-864083470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FILOSOFI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KEBIJAKAN MERDEKA BELAJAR PD 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C0E2-7F98-224E-B030-F361D8A6D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Perguruan</a:t>
            </a:r>
            <a:r>
              <a:rPr lang="en-US" b="1" dirty="0">
                <a:solidFill>
                  <a:srgbClr val="0070C0"/>
                </a:solidFill>
              </a:rPr>
              <a:t> Tinggi (PT) </a:t>
            </a:r>
            <a:r>
              <a:rPr lang="en-US" b="1" dirty="0" err="1">
                <a:solidFill>
                  <a:srgbClr val="0070C0"/>
                </a:solidFill>
              </a:rPr>
              <a:t>memiliki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otonomi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akademik</a:t>
            </a:r>
            <a:r>
              <a:rPr lang="en-US" b="1" dirty="0">
                <a:solidFill>
                  <a:srgbClr val="0070C0"/>
                </a:solidFill>
              </a:rPr>
              <a:t> dan non </a:t>
            </a:r>
            <a:r>
              <a:rPr lang="en-US" b="1" dirty="0" err="1">
                <a:solidFill>
                  <a:srgbClr val="0070C0"/>
                </a:solidFill>
              </a:rPr>
              <a:t>akademik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(Cek UU no 12 </a:t>
            </a:r>
            <a:r>
              <a:rPr lang="en-US" dirty="0" err="1"/>
              <a:t>th</a:t>
            </a:r>
            <a:r>
              <a:rPr lang="en-US" dirty="0"/>
              <a:t> 2012,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62, 63 dan 64).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menggunakan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otonominya</a:t>
            </a:r>
            <a:r>
              <a:rPr lang="en-US" b="1" dirty="0">
                <a:solidFill>
                  <a:srgbClr val="0070C0"/>
                </a:solidFill>
              </a:rPr>
              <a:t>, PT </a:t>
            </a:r>
            <a:r>
              <a:rPr lang="en-US" b="1" dirty="0" err="1">
                <a:solidFill>
                  <a:srgbClr val="0070C0"/>
                </a:solidFill>
              </a:rPr>
              <a:t>diharuskan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mengacu</a:t>
            </a:r>
            <a:r>
              <a:rPr lang="en-US" b="1" dirty="0">
                <a:solidFill>
                  <a:srgbClr val="0070C0"/>
                </a:solidFill>
              </a:rPr>
              <a:t> pada </a:t>
            </a:r>
            <a:r>
              <a:rPr lang="en-US" b="1" dirty="0" err="1">
                <a:solidFill>
                  <a:srgbClr val="0070C0"/>
                </a:solidFill>
              </a:rPr>
              <a:t>kebijakan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berlaku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bidang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akademik</a:t>
            </a:r>
            <a:r>
              <a:rPr lang="en-US" b="1" dirty="0">
                <a:solidFill>
                  <a:srgbClr val="0070C0"/>
                </a:solidFill>
              </a:rPr>
              <a:t> PT </a:t>
            </a:r>
            <a:r>
              <a:rPr lang="en-US" b="1" dirty="0" err="1">
                <a:solidFill>
                  <a:srgbClr val="0070C0"/>
                </a:solidFill>
              </a:rPr>
              <a:t>memiliki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otonomi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menentukan</a:t>
            </a:r>
            <a:r>
              <a:rPr lang="en-US" b="1" dirty="0">
                <a:solidFill>
                  <a:srgbClr val="0070C0"/>
                </a:solidFill>
              </a:rPr>
              <a:t> core values, </a:t>
            </a:r>
            <a:r>
              <a:rPr lang="en-US" b="1" dirty="0" err="1">
                <a:solidFill>
                  <a:srgbClr val="0070C0"/>
                </a:solidFill>
              </a:rPr>
              <a:t>misi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misi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tujuan</a:t>
            </a:r>
            <a:r>
              <a:rPr lang="en-US" b="1" dirty="0">
                <a:solidFill>
                  <a:srgbClr val="0070C0"/>
                </a:solidFill>
              </a:rPr>
              <a:t> dan strategi </a:t>
            </a:r>
            <a:r>
              <a:rPr lang="en-US" b="1" dirty="0" err="1">
                <a:solidFill>
                  <a:srgbClr val="0070C0"/>
                </a:solidFill>
              </a:rPr>
              <a:t>sendiri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</a:rPr>
              <a:t>PT </a:t>
            </a:r>
            <a:r>
              <a:rPr lang="en-US" b="1" dirty="0" err="1">
                <a:solidFill>
                  <a:srgbClr val="0070C0"/>
                </a:solidFill>
              </a:rPr>
              <a:t>memiliki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otonomi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menentukan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kurikulum</a:t>
            </a:r>
            <a:r>
              <a:rPr lang="en-US" b="1" dirty="0">
                <a:solidFill>
                  <a:srgbClr val="0070C0"/>
                </a:solidFill>
              </a:rPr>
              <a:t> dan </a:t>
            </a:r>
            <a:r>
              <a:rPr lang="en-US" b="1" dirty="0" err="1">
                <a:solidFill>
                  <a:srgbClr val="0070C0"/>
                </a:solidFill>
              </a:rPr>
              <a:t>implementasinya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sendiri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8676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F3D6E-DDBD-4F84-BC29-138E00A27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4" t="19899" r="31426" b="18409"/>
          <a:stretch/>
        </p:blipFill>
        <p:spPr>
          <a:xfrm>
            <a:off x="317342" y="1046933"/>
            <a:ext cx="5921088" cy="5712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44F031-CFEB-434B-BA96-B8A4568E5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78" t="21891" r="36525" b="11045"/>
          <a:stretch/>
        </p:blipFill>
        <p:spPr>
          <a:xfrm>
            <a:off x="6726816" y="1205246"/>
            <a:ext cx="4733095" cy="56527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136734"/>
            <a:ext cx="7285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Contoh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dari</a:t>
            </a:r>
            <a:r>
              <a:rPr lang="en-US" sz="4800" dirty="0">
                <a:solidFill>
                  <a:srgbClr val="FF0000"/>
                </a:solidFill>
              </a:rPr>
              <a:t> MK </a:t>
            </a:r>
            <a:r>
              <a:rPr lang="en-US" sz="4800" dirty="0" err="1">
                <a:solidFill>
                  <a:srgbClr val="FF0000"/>
                </a:solidFill>
              </a:rPr>
              <a:t>ke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Publikasi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516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C64C-FD2A-274A-85C9-76DF403E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Contoh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Produk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dari</a:t>
            </a:r>
            <a:r>
              <a:rPr lang="en-US" b="1" dirty="0">
                <a:solidFill>
                  <a:srgbClr val="FF0000"/>
                </a:solidFill>
              </a:rPr>
              <a:t> MK </a:t>
            </a:r>
            <a:r>
              <a:rPr lang="en-US" b="1" dirty="0" err="1">
                <a:solidFill>
                  <a:srgbClr val="FF0000"/>
                </a:solidFill>
              </a:rPr>
              <a:t>ke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Publikasi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069D86-8A06-7E4D-B13C-1CE037C1C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442" y="1825624"/>
            <a:ext cx="697064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07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488A-BCCE-6546-A28D-E5D0FBDD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Contoh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Publikasi</a:t>
            </a:r>
            <a:r>
              <a:rPr lang="en-US" b="1" dirty="0">
                <a:solidFill>
                  <a:srgbClr val="FF0000"/>
                </a:solidFill>
              </a:rPr>
              <a:t> Bersama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6D91A2-C477-8D4E-AAE4-D4F7D7E7D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609" y="1825624"/>
            <a:ext cx="6268277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5DF1-AE4D-7447-8740-B9DF9272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KEBIJAKAN MERDEKA BELAJAR PADA 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E96B7-0309-4446-8994-C6702A49F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Kebijakan</a:t>
            </a:r>
            <a:r>
              <a:rPr lang="en-US" b="1" dirty="0">
                <a:solidFill>
                  <a:srgbClr val="0070C0"/>
                </a:solidFill>
              </a:rPr>
              <a:t> Merdeka </a:t>
            </a:r>
            <a:r>
              <a:rPr lang="en-US" b="1" dirty="0" err="1">
                <a:solidFill>
                  <a:srgbClr val="0070C0"/>
                </a:solidFill>
              </a:rPr>
              <a:t>Belajar</a:t>
            </a:r>
            <a:r>
              <a:rPr lang="en-US" b="1" dirty="0">
                <a:solidFill>
                  <a:srgbClr val="0070C0"/>
                </a:solidFill>
              </a:rPr>
              <a:t> (MB) pd PT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melengkapi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kebijakan</a:t>
            </a:r>
            <a:r>
              <a:rPr lang="en-US" b="1" dirty="0">
                <a:solidFill>
                  <a:srgbClr val="0070C0"/>
                </a:solidFill>
              </a:rPr>
              <a:t> KKNI dan Outcome Base Education (OBE).</a:t>
            </a:r>
          </a:p>
          <a:p>
            <a:r>
              <a:rPr lang="en-US" b="1" dirty="0">
                <a:solidFill>
                  <a:srgbClr val="0070C0"/>
                </a:solidFill>
              </a:rPr>
              <a:t>OBE </a:t>
            </a:r>
            <a:r>
              <a:rPr lang="en-US" b="1" dirty="0" err="1">
                <a:solidFill>
                  <a:srgbClr val="0070C0"/>
                </a:solidFill>
              </a:rPr>
              <a:t>fokus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menghebatkan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lulusan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PT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menghebatkan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lulusan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menawarkan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kegiatan</a:t>
            </a:r>
            <a:r>
              <a:rPr lang="en-US" b="1" dirty="0">
                <a:solidFill>
                  <a:srgbClr val="0070C0"/>
                </a:solidFill>
              </a:rPr>
              <a:t> pada </a:t>
            </a:r>
            <a:r>
              <a:rPr lang="en-US" b="1" dirty="0" err="1">
                <a:solidFill>
                  <a:srgbClr val="0070C0"/>
                </a:solidFill>
              </a:rPr>
              <a:t>luar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prodi</a:t>
            </a:r>
            <a:r>
              <a:rPr lang="en-US" b="1" dirty="0">
                <a:solidFill>
                  <a:srgbClr val="0070C0"/>
                </a:solidFill>
              </a:rPr>
              <a:t> pada PT yang </a:t>
            </a:r>
            <a:r>
              <a:rPr lang="en-US" b="1" dirty="0" err="1">
                <a:solidFill>
                  <a:srgbClr val="0070C0"/>
                </a:solidFill>
              </a:rPr>
              <a:t>sama</a:t>
            </a:r>
            <a:r>
              <a:rPr lang="en-US" b="1" dirty="0">
                <a:solidFill>
                  <a:srgbClr val="0070C0"/>
                </a:solidFill>
              </a:rPr>
              <a:t>, PT lain, dan </a:t>
            </a:r>
            <a:r>
              <a:rPr lang="en-US" b="1" dirty="0" err="1">
                <a:solidFill>
                  <a:srgbClr val="0070C0"/>
                </a:solidFill>
              </a:rPr>
              <a:t>luar</a:t>
            </a:r>
            <a:r>
              <a:rPr lang="en-US" b="1" dirty="0">
                <a:solidFill>
                  <a:srgbClr val="0070C0"/>
                </a:solidFill>
              </a:rPr>
              <a:t> PT.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Kegiatan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luar</a:t>
            </a:r>
            <a:r>
              <a:rPr lang="en-US" b="1" dirty="0">
                <a:solidFill>
                  <a:srgbClr val="0070C0"/>
                </a:solidFill>
              </a:rPr>
              <a:t> PT </a:t>
            </a:r>
            <a:r>
              <a:rPr lang="en-US" b="1" dirty="0" err="1">
                <a:solidFill>
                  <a:srgbClr val="0070C0"/>
                </a:solidFill>
              </a:rPr>
              <a:t>bisa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dilakukan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satuan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pendidikan</a:t>
            </a:r>
            <a:r>
              <a:rPr lang="en-US" b="1" dirty="0">
                <a:solidFill>
                  <a:srgbClr val="0070C0"/>
                </a:solidFill>
              </a:rPr>
              <a:t>, dunia </a:t>
            </a:r>
            <a:r>
              <a:rPr lang="en-US" b="1" dirty="0" err="1">
                <a:solidFill>
                  <a:srgbClr val="0070C0"/>
                </a:solidFill>
              </a:rPr>
              <a:t>kerja</a:t>
            </a:r>
            <a:r>
              <a:rPr lang="en-US" b="1" dirty="0">
                <a:solidFill>
                  <a:srgbClr val="0070C0"/>
                </a:solidFill>
              </a:rPr>
              <a:t> dan </a:t>
            </a:r>
            <a:r>
              <a:rPr lang="en-US" b="1" dirty="0" err="1">
                <a:solidFill>
                  <a:srgbClr val="0070C0"/>
                </a:solidFill>
              </a:rPr>
              <a:t>masyarakat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1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0E23-BCDF-DA47-951F-CEFBC5E1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KURIKULUM MERDEKA BELAJAR SECARA TERINTEGRASI PADA 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84188-4484-F747-A419-3E47C1D51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PT </a:t>
            </a:r>
            <a:r>
              <a:rPr lang="en-US" b="1" dirty="0" err="1">
                <a:solidFill>
                  <a:srgbClr val="0070C0"/>
                </a:solidFill>
              </a:rPr>
              <a:t>bisa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mendesain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kurikulum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secara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terintegrasi</a:t>
            </a:r>
            <a:r>
              <a:rPr lang="en-US" b="1" dirty="0">
                <a:solidFill>
                  <a:srgbClr val="0070C0"/>
                </a:solidFill>
              </a:rPr>
              <a:t> pada </a:t>
            </a:r>
            <a:r>
              <a:rPr lang="en-US" b="1" dirty="0" err="1">
                <a:solidFill>
                  <a:srgbClr val="0070C0"/>
                </a:solidFill>
              </a:rPr>
              <a:t>prodi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sarjana</a:t>
            </a:r>
            <a:r>
              <a:rPr lang="en-US" b="1" dirty="0">
                <a:solidFill>
                  <a:srgbClr val="0070C0"/>
                </a:solidFill>
              </a:rPr>
              <a:t> (level 6), </a:t>
            </a:r>
            <a:r>
              <a:rPr lang="en-US" b="1" dirty="0" err="1">
                <a:solidFill>
                  <a:srgbClr val="0070C0"/>
                </a:solidFill>
              </a:rPr>
              <a:t>prodi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pendidikan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profesi</a:t>
            </a:r>
            <a:r>
              <a:rPr lang="en-US" b="1" dirty="0">
                <a:solidFill>
                  <a:srgbClr val="0070C0"/>
                </a:solidFill>
              </a:rPr>
              <a:t> (level 7), </a:t>
            </a:r>
            <a:r>
              <a:rPr lang="en-US" b="1" dirty="0" err="1">
                <a:solidFill>
                  <a:srgbClr val="0070C0"/>
                </a:solidFill>
              </a:rPr>
              <a:t>prodi</a:t>
            </a:r>
            <a:r>
              <a:rPr lang="en-US" b="1" dirty="0">
                <a:solidFill>
                  <a:srgbClr val="0070C0"/>
                </a:solidFill>
              </a:rPr>
              <a:t> magister (level 8) dan </a:t>
            </a:r>
            <a:r>
              <a:rPr lang="en-US" b="1" dirty="0" err="1">
                <a:solidFill>
                  <a:srgbClr val="0070C0"/>
                </a:solidFill>
              </a:rPr>
              <a:t>prodi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doktor</a:t>
            </a:r>
            <a:r>
              <a:rPr lang="en-US" b="1" dirty="0">
                <a:solidFill>
                  <a:srgbClr val="0070C0"/>
                </a:solidFill>
              </a:rPr>
              <a:t> (level 9).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Kurikulum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terintegrasi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penting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menjamin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adanya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constructive alignment</a:t>
            </a:r>
            <a:r>
              <a:rPr lang="en-US" b="1" dirty="0">
                <a:solidFill>
                  <a:srgbClr val="0070C0"/>
                </a:solidFill>
              </a:rPr>
              <a:t> pada </a:t>
            </a:r>
            <a:r>
              <a:rPr lang="en-US" b="1" dirty="0" err="1">
                <a:solidFill>
                  <a:srgbClr val="0070C0"/>
                </a:solidFill>
              </a:rPr>
              <a:t>kurikulum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semua</a:t>
            </a:r>
            <a:r>
              <a:rPr lang="en-US" b="1" dirty="0">
                <a:solidFill>
                  <a:srgbClr val="0070C0"/>
                </a:solidFill>
              </a:rPr>
              <a:t> level.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Kurikulum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terintegrasi</a:t>
            </a:r>
            <a:r>
              <a:rPr lang="en-US" b="1" dirty="0">
                <a:solidFill>
                  <a:srgbClr val="0070C0"/>
                </a:solidFill>
              </a:rPr>
              <a:t> juga </a:t>
            </a:r>
            <a:r>
              <a:rPr lang="en-US" b="1" dirty="0" err="1">
                <a:solidFill>
                  <a:srgbClr val="0070C0"/>
                </a:solidFill>
              </a:rPr>
              <a:t>penting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memastikan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berbagai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kegiatan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ditawarkan</a:t>
            </a:r>
            <a:r>
              <a:rPr lang="en-US" b="1" dirty="0">
                <a:solidFill>
                  <a:srgbClr val="0070C0"/>
                </a:solidFill>
              </a:rPr>
              <a:t> oleh PT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menghebatkan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lulusan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34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7"/>
            <a:ext cx="9093200" cy="778099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Kurikulum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196752"/>
            <a:ext cx="9093200" cy="5112568"/>
          </a:xfrm>
        </p:spPr>
        <p:txBody>
          <a:bodyPr/>
          <a:lstStyle/>
          <a:p>
            <a:pPr marL="0" indent="0">
              <a:buNone/>
            </a:pPr>
            <a:r>
              <a:rPr lang="en-US" sz="2667" b="1" dirty="0" err="1">
                <a:solidFill>
                  <a:srgbClr val="0070C0"/>
                </a:solidFill>
              </a:rPr>
              <a:t>Seperangkat</a:t>
            </a:r>
            <a:r>
              <a:rPr lang="en-US" sz="2667" b="1" dirty="0">
                <a:solidFill>
                  <a:srgbClr val="0070C0"/>
                </a:solidFill>
              </a:rPr>
              <a:t> </a:t>
            </a:r>
            <a:r>
              <a:rPr lang="en-US" sz="2667" b="1" dirty="0" err="1">
                <a:solidFill>
                  <a:srgbClr val="0070C0"/>
                </a:solidFill>
              </a:rPr>
              <a:t>rencana</a:t>
            </a:r>
            <a:r>
              <a:rPr lang="en-US" sz="2667" b="1" dirty="0">
                <a:solidFill>
                  <a:srgbClr val="0070C0"/>
                </a:solidFill>
              </a:rPr>
              <a:t> dan </a:t>
            </a:r>
            <a:r>
              <a:rPr lang="en-US" sz="2667" b="1" dirty="0" err="1">
                <a:solidFill>
                  <a:srgbClr val="0070C0"/>
                </a:solidFill>
              </a:rPr>
              <a:t>pengaturan</a:t>
            </a:r>
            <a:r>
              <a:rPr lang="en-US" sz="2667" b="1" dirty="0">
                <a:solidFill>
                  <a:srgbClr val="0070C0"/>
                </a:solidFill>
              </a:rPr>
              <a:t> </a:t>
            </a:r>
            <a:r>
              <a:rPr lang="en-US" sz="2667" b="1" dirty="0" err="1">
                <a:solidFill>
                  <a:srgbClr val="0070C0"/>
                </a:solidFill>
              </a:rPr>
              <a:t>mengenai</a:t>
            </a:r>
            <a:r>
              <a:rPr lang="en-US" sz="2667" b="1" dirty="0">
                <a:solidFill>
                  <a:srgbClr val="0070C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capaian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pembelajaran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lulusan</a:t>
            </a:r>
            <a:r>
              <a:rPr lang="en-US" sz="2667" b="1" dirty="0">
                <a:solidFill>
                  <a:srgbClr val="002060"/>
                </a:solidFill>
              </a:rPr>
              <a:t>, </a:t>
            </a:r>
            <a:r>
              <a:rPr lang="en-US" sz="2667" b="1" dirty="0" err="1">
                <a:solidFill>
                  <a:srgbClr val="002060"/>
                </a:solidFill>
              </a:rPr>
              <a:t>bahan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 err="1">
                <a:solidFill>
                  <a:srgbClr val="002060"/>
                </a:solidFill>
              </a:rPr>
              <a:t>kajian</a:t>
            </a:r>
            <a:r>
              <a:rPr lang="en-US" sz="2667" b="1" dirty="0">
                <a:solidFill>
                  <a:srgbClr val="002060"/>
                </a:solidFill>
              </a:rPr>
              <a:t>, proses, dan </a:t>
            </a:r>
            <a:r>
              <a:rPr lang="en-US" sz="2667" b="1" dirty="0" err="1">
                <a:solidFill>
                  <a:srgbClr val="002060"/>
                </a:solidFill>
              </a:rPr>
              <a:t>penilaian</a:t>
            </a:r>
            <a:r>
              <a:rPr lang="en-US" sz="2667" b="1" dirty="0">
                <a:solidFill>
                  <a:srgbClr val="002060"/>
                </a:solidFill>
              </a:rPr>
              <a:t> </a:t>
            </a:r>
            <a:r>
              <a:rPr lang="en-US" sz="2667" b="1" dirty="0">
                <a:solidFill>
                  <a:srgbClr val="0070C0"/>
                </a:solidFill>
              </a:rPr>
              <a:t>yang </a:t>
            </a:r>
            <a:r>
              <a:rPr lang="en-US" sz="2667" b="1" dirty="0" err="1">
                <a:solidFill>
                  <a:srgbClr val="0070C0"/>
                </a:solidFill>
              </a:rPr>
              <a:t>digunakan</a:t>
            </a:r>
            <a:r>
              <a:rPr lang="en-US" sz="2667" b="1" dirty="0">
                <a:solidFill>
                  <a:srgbClr val="0070C0"/>
                </a:solidFill>
              </a:rPr>
              <a:t> </a:t>
            </a:r>
            <a:r>
              <a:rPr lang="en-US" sz="2667" b="1" dirty="0" err="1">
                <a:solidFill>
                  <a:srgbClr val="0070C0"/>
                </a:solidFill>
              </a:rPr>
              <a:t>sebagai</a:t>
            </a:r>
            <a:r>
              <a:rPr lang="en-US" sz="2667" b="1" dirty="0">
                <a:solidFill>
                  <a:srgbClr val="0070C0"/>
                </a:solidFill>
              </a:rPr>
              <a:t> </a:t>
            </a:r>
            <a:r>
              <a:rPr lang="en-US" sz="2667" b="1" dirty="0" err="1">
                <a:solidFill>
                  <a:srgbClr val="0070C0"/>
                </a:solidFill>
              </a:rPr>
              <a:t>pedoman</a:t>
            </a:r>
            <a:r>
              <a:rPr lang="en-US" sz="2667" b="1" dirty="0">
                <a:solidFill>
                  <a:srgbClr val="0070C0"/>
                </a:solidFill>
              </a:rPr>
              <a:t> </a:t>
            </a:r>
            <a:r>
              <a:rPr lang="en-US" sz="2667" b="1" dirty="0" err="1">
                <a:solidFill>
                  <a:srgbClr val="0070C0"/>
                </a:solidFill>
              </a:rPr>
              <a:t>penyelenggaraan</a:t>
            </a:r>
            <a:r>
              <a:rPr lang="en-US" sz="2667" b="1" dirty="0">
                <a:solidFill>
                  <a:srgbClr val="0070C0"/>
                </a:solidFill>
              </a:rPr>
              <a:t> program </a:t>
            </a:r>
            <a:r>
              <a:rPr lang="en-US" sz="2667" b="1" dirty="0" err="1">
                <a:solidFill>
                  <a:srgbClr val="0070C0"/>
                </a:solidFill>
              </a:rPr>
              <a:t>studi</a:t>
            </a:r>
            <a:r>
              <a:rPr lang="en-US" sz="2667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sz="2667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7030A0"/>
                </a:solidFill>
              </a:rPr>
              <a:t>Kurikulum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memiliki</a:t>
            </a:r>
            <a:r>
              <a:rPr lang="en-US" b="1" dirty="0">
                <a:solidFill>
                  <a:srgbClr val="7030A0"/>
                </a:solidFill>
              </a:rPr>
              <a:t> 4 </a:t>
            </a:r>
            <a:r>
              <a:rPr lang="en-US" b="1" dirty="0" err="1">
                <a:solidFill>
                  <a:srgbClr val="7030A0"/>
                </a:solidFill>
              </a:rPr>
              <a:t>unsur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utama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yaitu</a:t>
            </a:r>
            <a:r>
              <a:rPr lang="en-US" b="1" dirty="0">
                <a:solidFill>
                  <a:srgbClr val="7030A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CPL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7030A0"/>
                </a:solidFill>
              </a:rPr>
              <a:t>Bahan</a:t>
            </a:r>
            <a:r>
              <a:rPr lang="en-US" b="1" dirty="0">
                <a:solidFill>
                  <a:srgbClr val="7030A0"/>
                </a:solidFill>
              </a:rPr>
              <a:t> Kajian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Proses, dan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7030A0"/>
                </a:solidFill>
              </a:rPr>
              <a:t>Penilaian</a:t>
            </a:r>
            <a:r>
              <a:rPr lang="en-US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34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393370" y="528082"/>
            <a:ext cx="9416144" cy="64293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n-lt"/>
                <a:cs typeface="Arial" charset="0"/>
              </a:rPr>
              <a:t>Kurikulum</a:t>
            </a:r>
            <a:r>
              <a:rPr lang="en-US" sz="4400" b="1" dirty="0">
                <a:solidFill>
                  <a:srgbClr val="FF0000"/>
                </a:solidFill>
                <a:latin typeface="+mn-lt"/>
                <a:cs typeface="Arial" charset="0"/>
              </a:rPr>
              <a:t> Prodi PAI </a:t>
            </a:r>
            <a:r>
              <a:rPr lang="en-US" sz="4400" b="1" dirty="0" err="1">
                <a:solidFill>
                  <a:srgbClr val="FF0000"/>
                </a:solidFill>
                <a:latin typeface="+mn-lt"/>
                <a:cs typeface="Arial" charset="0"/>
              </a:rPr>
              <a:t>Terintegrasi</a:t>
            </a:r>
            <a:endParaRPr lang="en-US" sz="4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393370" y="1714500"/>
            <a:ext cx="8806543" cy="4125516"/>
          </a:xfrm>
        </p:spPr>
        <p:txBody>
          <a:bodyPr/>
          <a:lstStyle/>
          <a:p>
            <a:endParaRPr lang="en-US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9183" y="2196696"/>
            <a:ext cx="1223412" cy="35361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700" dirty="0" err="1"/>
              <a:t>Kurikulum</a:t>
            </a:r>
            <a:r>
              <a:rPr lang="en-US" sz="2700" dirty="0"/>
              <a:t> Program Studi PAI </a:t>
            </a:r>
            <a:r>
              <a:rPr lang="en-US" sz="2700" dirty="0" err="1"/>
              <a:t>Terintegrasi</a:t>
            </a:r>
            <a:endParaRPr lang="en-US" sz="2700" dirty="0"/>
          </a:p>
          <a:p>
            <a:pPr>
              <a:defRPr/>
            </a:pPr>
            <a:endParaRPr lang="en-US" sz="1350" dirty="0"/>
          </a:p>
        </p:txBody>
      </p:sp>
      <p:sp>
        <p:nvSpPr>
          <p:cNvPr id="15" name="Right Arrow 14"/>
          <p:cNvSpPr/>
          <p:nvPr/>
        </p:nvSpPr>
        <p:spPr>
          <a:xfrm>
            <a:off x="4381500" y="5250656"/>
            <a:ext cx="514350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07869" y="1768079"/>
            <a:ext cx="1884648" cy="10608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 dirty="0"/>
              <a:t>S1 PAI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381501" y="2411017"/>
            <a:ext cx="472362" cy="45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8017" y="3268266"/>
            <a:ext cx="1821656" cy="1017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 dirty="0"/>
              <a:t>S2 PAI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917284" y="4875611"/>
            <a:ext cx="2250281" cy="910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 dirty="0"/>
              <a:t>S3 PAI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5988845" y="4339830"/>
            <a:ext cx="34529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988845" y="2839641"/>
            <a:ext cx="34529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381500" y="3696891"/>
            <a:ext cx="696516" cy="160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6189" y="1821657"/>
            <a:ext cx="1607344" cy="10715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PPG PAI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6792517" y="2303860"/>
            <a:ext cx="782240" cy="160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1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88449" y="1714488"/>
            <a:ext cx="1015663" cy="3804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7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PROFIL LULUSAN </a:t>
            </a:r>
          </a:p>
          <a:p>
            <a:pPr algn="ctr">
              <a:defRPr/>
            </a:pPr>
            <a:r>
              <a:rPr lang="en-US" sz="27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PRODI PAI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952876" y="5250657"/>
            <a:ext cx="910829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952876" y="3964782"/>
            <a:ext cx="917972" cy="267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006439" y="1982382"/>
            <a:ext cx="889397" cy="153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70853" y="1285861"/>
            <a:ext cx="2839661" cy="11251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000" b="1" dirty="0"/>
              <a:t>SI PAI</a:t>
            </a:r>
          </a:p>
          <a:p>
            <a:pPr algn="ctr">
              <a:defRPr/>
            </a:pPr>
            <a:r>
              <a:rPr lang="en-US" sz="2100" b="1" dirty="0" err="1"/>
              <a:t>Pendidik</a:t>
            </a:r>
            <a:endParaRPr lang="en-US" sz="2100" b="1" dirty="0"/>
          </a:p>
          <a:p>
            <a:pPr algn="ctr">
              <a:defRPr/>
            </a:pPr>
            <a:r>
              <a:rPr lang="en-US" sz="2100" b="1" dirty="0" err="1"/>
              <a:t>Menerapkan</a:t>
            </a:r>
            <a:r>
              <a:rPr lang="en-US" sz="2100" b="1" dirty="0"/>
              <a:t> </a:t>
            </a:r>
            <a:r>
              <a:rPr lang="en-US" sz="2100" b="1" dirty="0" err="1"/>
              <a:t>Teori</a:t>
            </a:r>
            <a:endParaRPr lang="en-US" sz="21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5024431" y="3536158"/>
            <a:ext cx="2946818" cy="978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/>
              <a:t>S2 PAI</a:t>
            </a:r>
          </a:p>
          <a:p>
            <a:pPr algn="ctr">
              <a:defRPr/>
            </a:pPr>
            <a:r>
              <a:rPr lang="en-US" b="1" dirty="0" err="1"/>
              <a:t>Ilmuwan</a:t>
            </a:r>
            <a:r>
              <a:rPr lang="en-US" b="1" dirty="0"/>
              <a:t> </a:t>
            </a:r>
          </a:p>
          <a:p>
            <a:pPr algn="ctr">
              <a:defRPr/>
            </a:pPr>
            <a:r>
              <a:rPr lang="en-US" b="1" dirty="0" err="1"/>
              <a:t>Mengembangkan</a:t>
            </a:r>
            <a:r>
              <a:rPr lang="en-US" b="1" dirty="0"/>
              <a:t> </a:t>
            </a:r>
            <a:r>
              <a:rPr lang="en-US" b="1" dirty="0" err="1"/>
              <a:t>Teori</a:t>
            </a:r>
            <a:r>
              <a:rPr lang="en-US" b="1" dirty="0"/>
              <a:t>  PAI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051010" y="3943354"/>
            <a:ext cx="2893219" cy="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970852" y="4857750"/>
            <a:ext cx="3214710" cy="928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/>
              <a:t>S3</a:t>
            </a:r>
          </a:p>
          <a:p>
            <a:pPr algn="ctr">
              <a:defRPr/>
            </a:pPr>
            <a:r>
              <a:rPr lang="en-US" sz="2100" b="1" dirty="0" err="1"/>
              <a:t>Pakar</a:t>
            </a:r>
            <a:endParaRPr lang="en-US" sz="2100" b="1" dirty="0"/>
          </a:p>
          <a:p>
            <a:pPr algn="ctr">
              <a:defRPr/>
            </a:pPr>
            <a:r>
              <a:rPr lang="en-US" sz="2100" b="1" dirty="0" err="1"/>
              <a:t>Menemukan</a:t>
            </a:r>
            <a:r>
              <a:rPr lang="en-US" sz="2100" b="1" dirty="0"/>
              <a:t> </a:t>
            </a:r>
            <a:r>
              <a:rPr lang="en-US" sz="2100" b="1" dirty="0" err="1"/>
              <a:t>Teori</a:t>
            </a:r>
            <a:r>
              <a:rPr lang="en-US" sz="2100" b="1" dirty="0"/>
              <a:t> PAI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49580" y="2625322"/>
            <a:ext cx="2464611" cy="695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PPG: Pendidik PAI Profesional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6524630" y="2411009"/>
            <a:ext cx="3428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" name="Down Arrow 21"/>
          <p:cNvSpPr/>
          <p:nvPr/>
        </p:nvSpPr>
        <p:spPr>
          <a:xfrm>
            <a:off x="5720950" y="2411008"/>
            <a:ext cx="89300" cy="1075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4" name="Right Arrow 23"/>
          <p:cNvSpPr/>
          <p:nvPr/>
        </p:nvSpPr>
        <p:spPr>
          <a:xfrm>
            <a:off x="4006438" y="2946794"/>
            <a:ext cx="2089562" cy="82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" name="Down Arrow 17"/>
          <p:cNvSpPr/>
          <p:nvPr/>
        </p:nvSpPr>
        <p:spPr>
          <a:xfrm>
            <a:off x="5810252" y="4514851"/>
            <a:ext cx="34289" cy="321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992310" y="1710329"/>
            <a:ext cx="2703891" cy="19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05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88428"/>
              </p:ext>
            </p:extLst>
          </p:nvPr>
        </p:nvGraphicFramePr>
        <p:xfrm>
          <a:off x="4571999" y="1251862"/>
          <a:ext cx="6858000" cy="52578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9342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CAPAIAN PEMBELAJARAN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(learning outcomes)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866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000" b="1" dirty="0">
                        <a:solidFill>
                          <a:srgbClr val="F9FBA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D3 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S1 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6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Profesi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7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S2 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8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S3 </a:t>
                      </a:r>
                      <a:r>
                        <a:rPr lang="en-US" sz="2000" b="1" baseline="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level 9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058">
                <a:tc>
                  <a:txBody>
                    <a:bodyPr/>
                    <a:lstStyle/>
                    <a:p>
                      <a:pPr marL="1111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951">
                <a:tc>
                  <a:txBody>
                    <a:bodyPr/>
                    <a:lstStyle/>
                    <a:p>
                      <a:pPr marL="1111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71725" algn="l"/>
                        </a:tabLst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649"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951"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449">
                <a:tc>
                  <a:txBody>
                    <a:bodyPr/>
                    <a:lstStyle/>
                    <a:p>
                      <a:pPr marL="111125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951"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649">
                <a:tc>
                  <a:txBody>
                    <a:bodyPr/>
                    <a:lstStyle/>
                    <a:p>
                      <a:pPr marL="111125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5058"/>
            <a:ext cx="11506200" cy="838200"/>
          </a:xfr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PERBEDAAN RUMUSAN CAPAIAN PEMBELAJARAN LULUSAN UNTUK SETIAP JENIS DAN STRATA PENDIDIKAN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31747"/>
              </p:ext>
            </p:extLst>
          </p:nvPr>
        </p:nvGraphicFramePr>
        <p:xfrm>
          <a:off x="762001" y="1277262"/>
          <a:ext cx="3704168" cy="5232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704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1800" b="1" cap="none" spc="0" dirty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PARAMETER</a:t>
                      </a:r>
                      <a:r>
                        <a:rPr lang="en-US" sz="1800" b="1" cap="none" spc="0" dirty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800" b="1" cap="none" spc="0" dirty="0" err="1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DESKRIPSI</a:t>
                      </a:r>
                      <a:endParaRPr lang="en-US" sz="1800" b="1" cap="none" spc="0" dirty="0">
                        <a:ln w="1905"/>
                        <a:solidFill>
                          <a:schemeClr val="bg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988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0" algn="l"/>
                          <a:tab pos="2371725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SIKAP DAN                         TATA NILAI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42950" algn="l"/>
                          <a:tab pos="2371725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KEMAMPUAN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 BIDANG KERJA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PENGETAHUAN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YANG DIKUASAI 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F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KEWENANGAN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TANGGUNG JAWAB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86800" y="6553200"/>
            <a:ext cx="1852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endrotomoits@yahoo.com</a:t>
            </a:r>
          </a:p>
        </p:txBody>
      </p:sp>
      <p:grpSp>
        <p:nvGrpSpPr>
          <p:cNvPr id="3" name="Group 17"/>
          <p:cNvGrpSpPr/>
          <p:nvPr/>
        </p:nvGrpSpPr>
        <p:grpSpPr>
          <a:xfrm>
            <a:off x="4767946" y="2786747"/>
            <a:ext cx="5159825" cy="724475"/>
            <a:chOff x="3243945" y="2666870"/>
            <a:chExt cx="5159825" cy="724475"/>
          </a:xfrm>
        </p:grpSpPr>
        <p:sp>
          <p:nvSpPr>
            <p:cNvPr id="14" name="Isosceles Triangle 13"/>
            <p:cNvSpPr/>
            <p:nvPr/>
          </p:nvSpPr>
          <p:spPr>
            <a:xfrm rot="5400000">
              <a:off x="3036803" y="2874012"/>
              <a:ext cx="724475" cy="31019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4058" y="2822670"/>
              <a:ext cx="47897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588">
                <a:tabLst>
                  <a:tab pos="2371725" algn="l"/>
                </a:tabLst>
                <a:defRPr/>
              </a:pPr>
              <a:r>
                <a:rPr lang="en-US" sz="2000" b="1" dirty="0" err="1">
                  <a:solidFill>
                    <a:prstClr val="black"/>
                  </a:solidFill>
                  <a:ea typeface="Calibri"/>
                  <a:cs typeface="Arial" pitchFamily="34" charset="0"/>
                </a:rPr>
                <a:t>Mengacu</a:t>
              </a:r>
              <a:r>
                <a:rPr lang="en-US" sz="2000" b="1" dirty="0">
                  <a:solidFill>
                    <a:prstClr val="black"/>
                  </a:solidFill>
                  <a:ea typeface="Calibri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ea typeface="Calibri"/>
                  <a:cs typeface="Arial" pitchFamily="34" charset="0"/>
                </a:rPr>
                <a:t>pada</a:t>
              </a:r>
              <a:r>
                <a:rPr lang="en-US" sz="2000" b="1" dirty="0">
                  <a:solidFill>
                    <a:prstClr val="black"/>
                  </a:solidFill>
                  <a:ea typeface="Calibri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ea typeface="Calibri"/>
                  <a:cs typeface="Arial" pitchFamily="34" charset="0"/>
                </a:rPr>
                <a:t>deskripsi</a:t>
              </a:r>
              <a:r>
                <a:rPr lang="en-US" sz="2000" b="1" dirty="0">
                  <a:solidFill>
                    <a:prstClr val="black"/>
                  </a:solidFill>
                  <a:ea typeface="Calibri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ea typeface="Calibri"/>
                  <a:cs typeface="Arial" pitchFamily="34" charset="0"/>
                </a:rPr>
                <a:t>umum</a:t>
              </a:r>
              <a:r>
                <a:rPr lang="en-US" sz="2000" b="1" dirty="0">
                  <a:solidFill>
                    <a:prstClr val="black"/>
                  </a:solidFill>
                  <a:ea typeface="Calibri"/>
                  <a:cs typeface="Arial" pitchFamily="34" charset="0"/>
                </a:rPr>
                <a:t> KKNI</a:t>
              </a: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4752838" y="3722919"/>
            <a:ext cx="4856488" cy="2701923"/>
            <a:chOff x="3228837" y="2792228"/>
            <a:chExt cx="4856488" cy="3269327"/>
          </a:xfrm>
        </p:grpSpPr>
        <p:sp>
          <p:nvSpPr>
            <p:cNvPr id="6" name="Isosceles Triangle 5"/>
            <p:cNvSpPr/>
            <p:nvPr/>
          </p:nvSpPr>
          <p:spPr>
            <a:xfrm rot="5400000">
              <a:off x="2904841" y="3119271"/>
              <a:ext cx="964277" cy="310192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2901794" y="5424321"/>
              <a:ext cx="964277" cy="310192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2901794" y="4278752"/>
              <a:ext cx="964277" cy="310192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0513" y="3021333"/>
              <a:ext cx="3317062" cy="484133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err="1">
                  <a:ln w="1905"/>
                </a:rPr>
                <a:t>Diturunkan</a:t>
              </a:r>
              <a:r>
                <a:rPr lang="en-US" sz="2000" b="1" dirty="0">
                  <a:ln w="1905"/>
                </a:rPr>
                <a:t> </a:t>
              </a:r>
              <a:r>
                <a:rPr lang="en-US" sz="2000" b="1" dirty="0" err="1">
                  <a:ln w="1905"/>
                </a:rPr>
                <a:t>dari</a:t>
              </a:r>
              <a:r>
                <a:rPr lang="en-US" sz="2000" b="1" dirty="0">
                  <a:ln w="1905"/>
                </a:rPr>
                <a:t> </a:t>
              </a:r>
              <a:r>
                <a:rPr lang="en-US" sz="2000" b="1" dirty="0" err="1">
                  <a:ln w="1905"/>
                </a:rPr>
                <a:t>profil</a:t>
              </a:r>
              <a:r>
                <a:rPr lang="en-US" sz="2000" b="1" dirty="0">
                  <a:ln w="1905"/>
                </a:rPr>
                <a:t> </a:t>
              </a:r>
              <a:r>
                <a:rPr lang="en-US" sz="2000" b="1" dirty="0" err="1">
                  <a:ln w="1905"/>
                </a:rPr>
                <a:t>lulusan</a:t>
              </a:r>
              <a:endParaRPr lang="en-US" sz="2000" b="1" dirty="0">
                <a:ln w="1905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92281" y="4180445"/>
              <a:ext cx="3660617" cy="484133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Kesesuaian</a:t>
              </a: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dengan</a:t>
              </a: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rumpun</a:t>
              </a: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ilmu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81400" y="5326381"/>
              <a:ext cx="4503925" cy="4841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Lingkup</a:t>
              </a: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tanggung</a:t>
              </a: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jawab</a:t>
              </a: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bidang</a:t>
              </a: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keahlian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7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1528</Words>
  <Application>Microsoft Macintosh PowerPoint</Application>
  <PresentationFormat>Widescreen</PresentationFormat>
  <Paragraphs>178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  KURIKULUM MERDEKA BELAJAR: TINJAUAN FILOSOFIS DAN IMPLEMENTATIF PADA PT </vt:lpstr>
      <vt:lpstr>FOKUS DISKUSI</vt:lpstr>
      <vt:lpstr>FILOSOFI  KEBIJAKAN MERDEKA BELAJAR PD PT</vt:lpstr>
      <vt:lpstr>KEBIJAKAN MERDEKA BELAJAR PADA PT</vt:lpstr>
      <vt:lpstr>KURIKULUM MERDEKA BELAJAR SECARA TERINTEGRASI PADA PT</vt:lpstr>
      <vt:lpstr>Kurikulum</vt:lpstr>
      <vt:lpstr>Kurikulum Prodi PAI Terintegrasi</vt:lpstr>
      <vt:lpstr>PowerPoint Presentation</vt:lpstr>
      <vt:lpstr>PERBEDAAN RUMUSAN CAPAIAN PEMBELAJARAN LULUSAN UNTUK SETIAP JENIS DAN STRATA PENDIDIKAN</vt:lpstr>
      <vt:lpstr>PowerPoint Presentation</vt:lpstr>
      <vt:lpstr>Outcome Based Education</vt:lpstr>
      <vt:lpstr>OUTCOME BASED CURRICULUM OF PAI</vt:lpstr>
      <vt:lpstr>Kesesuaian Bidang</vt:lpstr>
      <vt:lpstr>Program Magister dan Doktor</vt:lpstr>
      <vt:lpstr>PowerPoint Presentation</vt:lpstr>
      <vt:lpstr>Profil Lulusan PS PAI Magister</vt:lpstr>
      <vt:lpstr>RUMUSAN CAPAIAN PEMBELAJARAN</vt:lpstr>
      <vt:lpstr>Program Magister</vt:lpstr>
      <vt:lpstr>PowerPoint Presentation</vt:lpstr>
      <vt:lpstr>PowerPoint Presentation</vt:lpstr>
      <vt:lpstr>Program Doktor PAI</vt:lpstr>
      <vt:lpstr>Doktor /Level 9</vt:lpstr>
      <vt:lpstr>PowerPoint Presentation</vt:lpstr>
      <vt:lpstr>Menemukan Teori </vt:lpstr>
      <vt:lpstr>Artikel Jurnal Internasional Bereputasi</vt:lpstr>
      <vt:lpstr>MK Rangkaian Tesis/Disertasi </vt:lpstr>
      <vt:lpstr>MK Rangkaian Tesis/Disertasi </vt:lpstr>
      <vt:lpstr>Teknik Penulisan Article Terintegrasi dengan mata kuliah dan tesis/Disertasi </vt:lpstr>
      <vt:lpstr>Integrasi Keilmuan: Riset Inter-multi-Transdisipliner </vt:lpstr>
      <vt:lpstr>PowerPoint Presentation</vt:lpstr>
      <vt:lpstr>Contoh Produk dari MK ke Publikasi</vt:lpstr>
      <vt:lpstr>Contoh Publikasi Bersama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nice pc</dc:creator>
  <cp:lastModifiedBy>Microsoft Office User</cp:lastModifiedBy>
  <cp:revision>26</cp:revision>
  <dcterms:created xsi:type="dcterms:W3CDTF">2020-10-25T19:40:41Z</dcterms:created>
  <dcterms:modified xsi:type="dcterms:W3CDTF">2022-03-22T07:07:34Z</dcterms:modified>
</cp:coreProperties>
</file>